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4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5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theme/themeOverride1.xml" ContentType="application/vnd.openxmlformats-officedocument.themeOverride+xml"/>
  <Override PartName="/ppt/drawings/drawing2.xml" ContentType="application/vnd.openxmlformats-officedocument.drawingml.chartshapes+xml"/>
  <Override PartName="/ppt/notesSlides/notesSlide3.xml" ContentType="application/vnd.openxmlformats-officedocument.presentationml.notes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theme/themeOverride2.xml" ContentType="application/vnd.openxmlformats-officedocument.themeOverride+xml"/>
  <Override PartName="/ppt/charts/chart7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4.xml" ContentType="application/vnd.openxmlformats-officedocument.presentationml.notesSlide+xml"/>
  <Override PartName="/ppt/charts/chart8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9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5.xml" ContentType="application/vnd.openxmlformats-officedocument.presentationml.notesSlide+xml"/>
  <Override PartName="/ppt/charts/chart10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11.xml" ContentType="application/vnd.openxmlformats-officedocument.drawingml.chart+xml"/>
  <Override PartName="/ppt/notesSlides/notesSlide6.xml" ContentType="application/vnd.openxmlformats-officedocument.presentationml.notesSlide+xml"/>
  <Override PartName="/ppt/charts/chart12.xml" ContentType="application/vnd.openxmlformats-officedocument.drawingml.chart+xml"/>
  <Override PartName="/ppt/drawings/drawing3.xml" ContentType="application/vnd.openxmlformats-officedocument.drawingml.chartshapes+xml"/>
  <Override PartName="/ppt/notesSlides/notesSlide7.xml" ContentType="application/vnd.openxmlformats-officedocument.presentationml.notesSlide+xml"/>
  <Override PartName="/ppt/charts/chart13.xml" ContentType="application/vnd.openxmlformats-officedocument.drawingml.chart+xml"/>
  <Override PartName="/ppt/theme/themeOverride3.xml" ContentType="application/vnd.openxmlformats-officedocument.themeOverride+xml"/>
  <Override PartName="/ppt/charts/chart14.xml" ContentType="application/vnd.openxmlformats-officedocument.drawingml.chart+xml"/>
  <Override PartName="/ppt/notesSlides/notesSlide8.xml" ContentType="application/vnd.openxmlformats-officedocument.presentationml.notesSlide+xml"/>
  <Override PartName="/ppt/charts/chart15.xml" ContentType="application/vnd.openxmlformats-officedocument.drawingml.chart+xml"/>
  <Override PartName="/ppt/drawings/drawing4.xml" ContentType="application/vnd.openxmlformats-officedocument.drawingml.chartshape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752" r:id="rId2"/>
    <p:sldMasterId id="2147483768" r:id="rId3"/>
    <p:sldMasterId id="2147483817" r:id="rId4"/>
    <p:sldMasterId id="2147483844" r:id="rId5"/>
    <p:sldMasterId id="2147483847" r:id="rId6"/>
  </p:sldMasterIdLst>
  <p:notesMasterIdLst>
    <p:notesMasterId r:id="rId38"/>
  </p:notesMasterIdLst>
  <p:handoutMasterIdLst>
    <p:handoutMasterId r:id="rId39"/>
  </p:handoutMasterIdLst>
  <p:sldIdLst>
    <p:sldId id="487" r:id="rId7"/>
    <p:sldId id="858" r:id="rId8"/>
    <p:sldId id="859" r:id="rId9"/>
    <p:sldId id="843" r:id="rId10"/>
    <p:sldId id="489" r:id="rId11"/>
    <p:sldId id="258" r:id="rId12"/>
    <p:sldId id="418" r:id="rId13"/>
    <p:sldId id="423" r:id="rId14"/>
    <p:sldId id="420" r:id="rId15"/>
    <p:sldId id="421" r:id="rId16"/>
    <p:sldId id="860" r:id="rId17"/>
    <p:sldId id="428" r:id="rId18"/>
    <p:sldId id="861" r:id="rId19"/>
    <p:sldId id="440" r:id="rId20"/>
    <p:sldId id="448" r:id="rId21"/>
    <p:sldId id="257" r:id="rId22"/>
    <p:sldId id="259" r:id="rId23"/>
    <p:sldId id="261" r:id="rId24"/>
    <p:sldId id="263" r:id="rId25"/>
    <p:sldId id="850" r:id="rId26"/>
    <p:sldId id="830" r:id="rId27"/>
    <p:sldId id="832" r:id="rId28"/>
    <p:sldId id="851" r:id="rId29"/>
    <p:sldId id="852" r:id="rId30"/>
    <p:sldId id="831" r:id="rId31"/>
    <p:sldId id="835" r:id="rId32"/>
    <p:sldId id="855" r:id="rId33"/>
    <p:sldId id="856" r:id="rId34"/>
    <p:sldId id="581" r:id="rId35"/>
    <p:sldId id="822" r:id="rId36"/>
    <p:sldId id="863" r:id="rId37"/>
  </p:sldIdLst>
  <p:sldSz cx="9144000" cy="5143500" type="screen16x9"/>
  <p:notesSz cx="6797675" cy="9926638"/>
  <p:defaultTextStyle>
    <a:defPPr marL="0" marR="0" indent="0" algn="l" defTabSz="572429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1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365719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3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Light"/>
      </a:defRPr>
    </a:lvl1pPr>
    <a:lvl2pPr marL="0" marR="0" indent="143114" algn="ctr" defTabSz="365719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3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Light"/>
      </a:defRPr>
    </a:lvl2pPr>
    <a:lvl3pPr marL="0" marR="0" indent="286215" algn="ctr" defTabSz="365719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3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Light"/>
      </a:defRPr>
    </a:lvl3pPr>
    <a:lvl4pPr marL="0" marR="0" indent="429318" algn="ctr" defTabSz="365719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3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Light"/>
      </a:defRPr>
    </a:lvl4pPr>
    <a:lvl5pPr marL="0" marR="0" indent="572429" algn="ctr" defTabSz="365719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3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Light"/>
      </a:defRPr>
    </a:lvl5pPr>
    <a:lvl6pPr marL="0" marR="0" indent="715528" algn="ctr" defTabSz="365719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3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Light"/>
      </a:defRPr>
    </a:lvl6pPr>
    <a:lvl7pPr marL="0" marR="0" indent="858638" algn="ctr" defTabSz="365719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3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Light"/>
      </a:defRPr>
    </a:lvl7pPr>
    <a:lvl8pPr marL="0" marR="0" indent="1001741" algn="ctr" defTabSz="365719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3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Light"/>
      </a:defRPr>
    </a:lvl8pPr>
    <a:lvl9pPr marL="0" marR="0" indent="1144849" algn="ctr" defTabSz="365719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3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Light"/>
      </a:defRPr>
    </a:lvl9pPr>
  </p:defaultTextStyle>
  <p:extLst>
    <p:ext uri="{EFAFB233-063F-42B5-8137-9DF3F51BA10A}">
      <p15:sldGuideLst xmlns:p15="http://schemas.microsoft.com/office/powerpoint/2012/main">
        <p15:guide id="1" orient="horz" pos="1212" userDrawn="1">
          <p15:clr>
            <a:srgbClr val="A4A3A4"/>
          </p15:clr>
        </p15:guide>
        <p15:guide id="2" pos="360" userDrawn="1">
          <p15:clr>
            <a:srgbClr val="A4A3A4"/>
          </p15:clr>
        </p15:guide>
        <p15:guide id="3" orient="horz" pos="639">
          <p15:clr>
            <a:srgbClr val="A4A3A4"/>
          </p15:clr>
        </p15:guide>
        <p15:guide id="4" pos="253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Овакимян Адель Грачиевна" initials="ОАГ" lastIdx="1" clrIdx="0"/>
  <p:cmAuthor id="2" name="Liliya" initials="L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D6E"/>
    <a:srgbClr val="102D69"/>
    <a:srgbClr val="ED3F45"/>
    <a:srgbClr val="ED6F11"/>
    <a:srgbClr val="E7EAF4"/>
    <a:srgbClr val="CBD3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603" autoAdjust="0"/>
    <p:restoredTop sz="95807" autoAdjust="0"/>
  </p:normalViewPr>
  <p:slideViewPr>
    <p:cSldViewPr snapToGrid="0" snapToObjects="1">
      <p:cViewPr varScale="1">
        <p:scale>
          <a:sx n="97" d="100"/>
          <a:sy n="97" d="100"/>
        </p:scale>
        <p:origin x="78" y="636"/>
      </p:cViewPr>
      <p:guideLst>
        <p:guide orient="horz" pos="1212"/>
        <p:guide pos="360"/>
        <p:guide orient="horz" pos="639"/>
        <p:guide pos="25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viewProps" Target="view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commentAuthors" Target="commentAuthor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tbgudkova\15%20CSR2019\&#1050;&#1086;&#1087;&#1080;&#1103;%20&#1048;&#1089;&#1093;&#1086;&#1076;&#1085;&#1080;&#1082;&#1080;.xls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tbgudkova\15%20CSR2019\&#1050;&#1086;&#1087;&#1080;&#1103;%20&#1048;&#1089;&#1093;&#1086;&#1076;&#1085;&#1080;&#1082;&#1080;.xls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evselezneva\Desktop\&#1054;&#1055;&#1046;%20&#1074;%20&#1089;&#1090;&#1088;&#1072;&#1085;&#1072;&#1093;%20&#1084;&#1080;&#1088;&#1072;.xlsx" TargetMode="Externa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1.bin"/><Relationship Id="rId1" Type="http://schemas.openxmlformats.org/officeDocument/2006/relationships/themeOverride" Target="../theme/themeOverride2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ll\Documents\&#1055;&#1088;&#1077;&#1079;&#1077;&#1085;&#1090;&#1072;&#1094;&#1080;&#1103;_&#1088;&#1077;&#1082;&#1090;&#1086;&#1088;_29_09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ll\Documents\&#1055;&#1088;&#1077;&#1079;&#1077;&#1085;&#1090;&#1072;&#1094;&#1080;&#1103;_&#1088;&#1077;&#1082;&#1090;&#1086;&#1088;_29_09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vladim\Dropbox\&#1056;&#1072;&#1073;&#1086;&#1095;&#1072;&#1103;%20&#1090;&#1077;&#1082;&#1091;&#1097;&#1072;&#1103;\&#1056;&#1080;&#1089;%201%20&#1082;%20&#1076;&#1086;&#1082;&#1083;&#1072;&#1076;&#1091;.xlsx" TargetMode="External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C:\Users\vladim\Dropbox\&#1056;&#1072;&#1073;&#1086;&#1095;&#1072;&#1103;%20&#1090;&#1077;&#1082;&#1091;&#1097;&#1072;&#1103;\&#1044;&#1086;&#1082;&#1083;&#1072;&#1076;\structure%20of%20empl.xlsx" TargetMode="External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2.bin"/><Relationship Id="rId1" Type="http://schemas.openxmlformats.org/officeDocument/2006/relationships/themeOverride" Target="../theme/themeOverride3.xm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E:\&#1056;&#1086;&#1089;&#1090;&#1088;&#1091;&#1076;_2020\&#1056;&#1086;&#1089;&#1088;&#1077;&#1077;&#1089;&#1090;&#1088;\&#1044;&#1074;&#1080;&#1078;&#1077;&#1085;&#1080;&#1077;%20&#1088;&#1072;&#1073;&#1086;&#1095;&#1077;&#1081;%20&#1089;&#1080;&#1083;&#1099;%20&#1080;%20&#1088;&#1072;&#1073;&#1086;&#1095;&#1080;&#1093;%20&#1084;&#1077;&#1089;&#1090;%20&#1085;&#1072;%20&#1076;&#1072;&#1085;&#1085;&#1099;&#1093;%20&#1056;&#1072;&#1073;&#1086;&#1090;&#1072;%20&#1074;%20&#1056;&#1086;&#1089;&#1089;&#1080;&#1080;_&#1088;&#1077;&#1076;.%20&#1057;&#1084;&#1080;&#1088;&#1085;&#1099;&#1093;2.xlsx" TargetMode="External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oleObject" Target="file:///C:\Users\vladim\Dropbox\&#1056;&#1072;&#1073;&#1086;&#1095;&#1072;&#1103;%20&#1090;&#1077;&#1082;&#1091;&#1097;&#1072;&#1103;\&#1047;&#1072;&#1085;&#1103;&#1090;&#1086;&#1089;&#1090;&#1100;%20&#1088;&#1080;&#1089;%202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2"/>
          <c:order val="0"/>
          <c:tx>
            <c:strRef>
              <c:f>еп!$A$2</c:f>
              <c:strCache>
                <c:ptCount val="1"/>
                <c:pt idx="0">
                  <c:v>Япония</c:v>
                </c:pt>
              </c:strCache>
            </c:strRef>
          </c:tx>
          <c:spPr>
            <a:ln w="50800" cap="rnd">
              <a:solidFill>
                <a:srgbClr val="7030A0"/>
              </a:solidFill>
              <a:round/>
            </a:ln>
            <a:effectLst/>
          </c:spPr>
          <c:marker>
            <c:symbol val="none"/>
          </c:marker>
          <c:cat>
            <c:numRef>
              <c:f>еп!$B$1:$AK$1</c:f>
              <c:numCache>
                <c:formatCode>General</c:formatCode>
                <c:ptCount val="36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  <c:pt idx="24">
                  <c:v>2024</c:v>
                </c:pt>
                <c:pt idx="25">
                  <c:v>2025</c:v>
                </c:pt>
                <c:pt idx="26">
                  <c:v>2026</c:v>
                </c:pt>
                <c:pt idx="27">
                  <c:v>2027</c:v>
                </c:pt>
                <c:pt idx="28">
                  <c:v>2028</c:v>
                </c:pt>
                <c:pt idx="29">
                  <c:v>2029</c:v>
                </c:pt>
                <c:pt idx="30">
                  <c:v>2030</c:v>
                </c:pt>
                <c:pt idx="31">
                  <c:v>2031</c:v>
                </c:pt>
                <c:pt idx="32">
                  <c:v>2032</c:v>
                </c:pt>
                <c:pt idx="33">
                  <c:v>2033</c:v>
                </c:pt>
                <c:pt idx="34">
                  <c:v>2034</c:v>
                </c:pt>
                <c:pt idx="35">
                  <c:v>2035</c:v>
                </c:pt>
              </c:numCache>
            </c:numRef>
          </c:cat>
          <c:val>
            <c:numRef>
              <c:f>еп!$B$2:$AK$2</c:f>
              <c:numCache>
                <c:formatCode>General</c:formatCode>
                <c:ptCount val="36"/>
                <c:pt idx="0">
                  <c:v>1.502</c:v>
                </c:pt>
                <c:pt idx="1">
                  <c:v>1.3080000000000001</c:v>
                </c:pt>
                <c:pt idx="2">
                  <c:v>1.1080000000000001</c:v>
                </c:pt>
                <c:pt idx="3">
                  <c:v>0.90400000000000003</c:v>
                </c:pt>
                <c:pt idx="4">
                  <c:v>0.69499999999999995</c:v>
                </c:pt>
                <c:pt idx="5">
                  <c:v>0.47899999999999998</c:v>
                </c:pt>
                <c:pt idx="6">
                  <c:v>0.253</c:v>
                </c:pt>
                <c:pt idx="7">
                  <c:v>1.4E-2</c:v>
                </c:pt>
                <c:pt idx="8">
                  <c:v>-0.23599999999999999</c:v>
                </c:pt>
                <c:pt idx="9">
                  <c:v>-0.496</c:v>
                </c:pt>
                <c:pt idx="10">
                  <c:v>-0.76400000000000001</c:v>
                </c:pt>
                <c:pt idx="11">
                  <c:v>-1.0369999999999999</c:v>
                </c:pt>
                <c:pt idx="12">
                  <c:v>-1.31</c:v>
                </c:pt>
                <c:pt idx="13">
                  <c:v>-1.58</c:v>
                </c:pt>
                <c:pt idx="14">
                  <c:v>-1.845</c:v>
                </c:pt>
                <c:pt idx="15">
                  <c:v>-2.1030000000000002</c:v>
                </c:pt>
                <c:pt idx="16">
                  <c:v>-2.355</c:v>
                </c:pt>
                <c:pt idx="17">
                  <c:v>-2.6030000000000002</c:v>
                </c:pt>
                <c:pt idx="18">
                  <c:v>-2.8479999999999999</c:v>
                </c:pt>
                <c:pt idx="19">
                  <c:v>-3.089</c:v>
                </c:pt>
                <c:pt idx="20">
                  <c:v>-3.3250000000000002</c:v>
                </c:pt>
                <c:pt idx="21">
                  <c:v>-3.556</c:v>
                </c:pt>
                <c:pt idx="22">
                  <c:v>-3.78</c:v>
                </c:pt>
                <c:pt idx="23">
                  <c:v>-3.996</c:v>
                </c:pt>
                <c:pt idx="24">
                  <c:v>-4.2039999999999997</c:v>
                </c:pt>
                <c:pt idx="25">
                  <c:v>-4.4009999999999998</c:v>
                </c:pt>
                <c:pt idx="26">
                  <c:v>-4.5890000000000004</c:v>
                </c:pt>
                <c:pt idx="27">
                  <c:v>-4.766</c:v>
                </c:pt>
                <c:pt idx="28">
                  <c:v>-4.9320000000000004</c:v>
                </c:pt>
                <c:pt idx="29">
                  <c:v>-5.0880000000000001</c:v>
                </c:pt>
                <c:pt idx="30">
                  <c:v>-5.234</c:v>
                </c:pt>
                <c:pt idx="31">
                  <c:v>-5.3719999999999999</c:v>
                </c:pt>
                <c:pt idx="32">
                  <c:v>-5.5019999999999998</c:v>
                </c:pt>
                <c:pt idx="33">
                  <c:v>-5.6239999999999997</c:v>
                </c:pt>
                <c:pt idx="34">
                  <c:v>-5.7380000000000004</c:v>
                </c:pt>
                <c:pt idx="35">
                  <c:v>-5.843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DF7-456E-B387-610ED8696978}"/>
            </c:ext>
          </c:extLst>
        </c:ser>
        <c:ser>
          <c:idx val="5"/>
          <c:order val="1"/>
          <c:tx>
            <c:strRef>
              <c:f>еп!$A$3</c:f>
              <c:strCache>
                <c:ptCount val="1"/>
                <c:pt idx="0">
                  <c:v>Украина</c:v>
                </c:pt>
              </c:strCache>
            </c:strRef>
          </c:tx>
          <c:spPr>
            <a:ln w="50800" cap="rnd">
              <a:solidFill>
                <a:srgbClr val="00B050"/>
              </a:solidFill>
              <a:round/>
            </a:ln>
            <a:effectLst/>
          </c:spPr>
          <c:marker>
            <c:symbol val="none"/>
          </c:marker>
          <c:cat>
            <c:numRef>
              <c:f>еп!$B$1:$AK$1</c:f>
              <c:numCache>
                <c:formatCode>General</c:formatCode>
                <c:ptCount val="36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  <c:pt idx="24">
                  <c:v>2024</c:v>
                </c:pt>
                <c:pt idx="25">
                  <c:v>2025</c:v>
                </c:pt>
                <c:pt idx="26">
                  <c:v>2026</c:v>
                </c:pt>
                <c:pt idx="27">
                  <c:v>2027</c:v>
                </c:pt>
                <c:pt idx="28">
                  <c:v>2028</c:v>
                </c:pt>
                <c:pt idx="29">
                  <c:v>2029</c:v>
                </c:pt>
                <c:pt idx="30">
                  <c:v>2030</c:v>
                </c:pt>
                <c:pt idx="31">
                  <c:v>2031</c:v>
                </c:pt>
                <c:pt idx="32">
                  <c:v>2032</c:v>
                </c:pt>
                <c:pt idx="33">
                  <c:v>2033</c:v>
                </c:pt>
                <c:pt idx="34">
                  <c:v>2034</c:v>
                </c:pt>
                <c:pt idx="35">
                  <c:v>2035</c:v>
                </c:pt>
              </c:numCache>
            </c:numRef>
          </c:cat>
          <c:val>
            <c:numRef>
              <c:f>еп!$B$3:$AK$3</c:f>
              <c:numCache>
                <c:formatCode>General</c:formatCode>
                <c:ptCount val="36"/>
                <c:pt idx="0">
                  <c:v>-7.3630000000000004</c:v>
                </c:pt>
                <c:pt idx="1">
                  <c:v>-7.4950000000000001</c:v>
                </c:pt>
                <c:pt idx="2">
                  <c:v>-7.4969999999999999</c:v>
                </c:pt>
                <c:pt idx="3">
                  <c:v>-7.3869999999999996</c:v>
                </c:pt>
                <c:pt idx="4">
                  <c:v>-7.1820000000000004</c:v>
                </c:pt>
                <c:pt idx="5">
                  <c:v>-6.8959999999999999</c:v>
                </c:pt>
                <c:pt idx="6">
                  <c:v>-6.5389999999999997</c:v>
                </c:pt>
                <c:pt idx="7">
                  <c:v>-6.1319999999999997</c:v>
                </c:pt>
                <c:pt idx="8">
                  <c:v>-5.7009999999999996</c:v>
                </c:pt>
                <c:pt idx="9">
                  <c:v>-5.2750000000000004</c:v>
                </c:pt>
                <c:pt idx="10">
                  <c:v>-4.8869999999999996</c:v>
                </c:pt>
                <c:pt idx="11">
                  <c:v>-4.5679999999999996</c:v>
                </c:pt>
                <c:pt idx="12">
                  <c:v>-4.3259999999999996</c:v>
                </c:pt>
                <c:pt idx="13">
                  <c:v>-4.1660000000000004</c:v>
                </c:pt>
                <c:pt idx="14">
                  <c:v>-4.0940000000000003</c:v>
                </c:pt>
                <c:pt idx="15">
                  <c:v>-4.1020000000000003</c:v>
                </c:pt>
                <c:pt idx="16">
                  <c:v>-4.1769999999999996</c:v>
                </c:pt>
                <c:pt idx="17">
                  <c:v>-4.2919999999999998</c:v>
                </c:pt>
                <c:pt idx="18">
                  <c:v>-4.4260000000000002</c:v>
                </c:pt>
                <c:pt idx="19">
                  <c:v>-4.5659999999999998</c:v>
                </c:pt>
                <c:pt idx="20">
                  <c:v>-4.7039999999999997</c:v>
                </c:pt>
                <c:pt idx="21">
                  <c:v>-4.8419999999999996</c:v>
                </c:pt>
                <c:pt idx="22">
                  <c:v>-4.984</c:v>
                </c:pt>
                <c:pt idx="23">
                  <c:v>-5.1340000000000003</c:v>
                </c:pt>
                <c:pt idx="24">
                  <c:v>-5.2859999999999996</c:v>
                </c:pt>
                <c:pt idx="25">
                  <c:v>-5.4390000000000001</c:v>
                </c:pt>
                <c:pt idx="26">
                  <c:v>-5.5890000000000004</c:v>
                </c:pt>
                <c:pt idx="27">
                  <c:v>-5.7320000000000002</c:v>
                </c:pt>
                <c:pt idx="28">
                  <c:v>-5.8659999999999997</c:v>
                </c:pt>
                <c:pt idx="29">
                  <c:v>-5.984</c:v>
                </c:pt>
                <c:pt idx="30">
                  <c:v>-6.0839999999999996</c:v>
                </c:pt>
                <c:pt idx="31">
                  <c:v>-6.1589999999999998</c:v>
                </c:pt>
                <c:pt idx="32">
                  <c:v>-6.21</c:v>
                </c:pt>
                <c:pt idx="33">
                  <c:v>-6.2370000000000001</c:v>
                </c:pt>
                <c:pt idx="34">
                  <c:v>-6.242</c:v>
                </c:pt>
                <c:pt idx="35">
                  <c:v>-6.2249999999999996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DF7-456E-B387-610ED8696978}"/>
            </c:ext>
          </c:extLst>
        </c:ser>
        <c:ser>
          <c:idx val="6"/>
          <c:order val="2"/>
          <c:tx>
            <c:strRef>
              <c:f>еп!$A$4</c:f>
              <c:strCache>
                <c:ptCount val="1"/>
                <c:pt idx="0">
                  <c:v>Россия тренд</c:v>
                </c:pt>
              </c:strCache>
            </c:strRef>
          </c:tx>
          <c:spPr>
            <a:ln w="63500" cap="rnd">
              <a:solidFill>
                <a:srgbClr val="FF0000"/>
              </a:solidFill>
              <a:prstDash val="dash"/>
              <a:round/>
            </a:ln>
            <a:effectLst/>
          </c:spPr>
          <c:marker>
            <c:symbol val="none"/>
          </c:marker>
          <c:cat>
            <c:numRef>
              <c:f>еп!$B$1:$AK$1</c:f>
              <c:numCache>
                <c:formatCode>General</c:formatCode>
                <c:ptCount val="36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  <c:pt idx="24">
                  <c:v>2024</c:v>
                </c:pt>
                <c:pt idx="25">
                  <c:v>2025</c:v>
                </c:pt>
                <c:pt idx="26">
                  <c:v>2026</c:v>
                </c:pt>
                <c:pt idx="27">
                  <c:v>2027</c:v>
                </c:pt>
                <c:pt idx="28">
                  <c:v>2028</c:v>
                </c:pt>
                <c:pt idx="29">
                  <c:v>2029</c:v>
                </c:pt>
                <c:pt idx="30">
                  <c:v>2030</c:v>
                </c:pt>
                <c:pt idx="31">
                  <c:v>2031</c:v>
                </c:pt>
                <c:pt idx="32">
                  <c:v>2032</c:v>
                </c:pt>
                <c:pt idx="33">
                  <c:v>2033</c:v>
                </c:pt>
                <c:pt idx="34">
                  <c:v>2034</c:v>
                </c:pt>
                <c:pt idx="35">
                  <c:v>2035</c:v>
                </c:pt>
              </c:numCache>
            </c:numRef>
          </c:cat>
          <c:val>
            <c:numRef>
              <c:f>еп!$B$4:$AK$4</c:f>
              <c:numCache>
                <c:formatCode>General</c:formatCode>
                <c:ptCount val="36"/>
                <c:pt idx="0">
                  <c:v>-6.6</c:v>
                </c:pt>
                <c:pt idx="1">
                  <c:v>-6.6</c:v>
                </c:pt>
                <c:pt idx="2">
                  <c:v>-6.5</c:v>
                </c:pt>
                <c:pt idx="3">
                  <c:v>-6.1999999999999993</c:v>
                </c:pt>
                <c:pt idx="4">
                  <c:v>-5.5</c:v>
                </c:pt>
                <c:pt idx="5">
                  <c:v>-5.9000000000000021</c:v>
                </c:pt>
                <c:pt idx="6">
                  <c:v>-4.7999999999999989</c:v>
                </c:pt>
                <c:pt idx="7">
                  <c:v>-3.2999999999999989</c:v>
                </c:pt>
                <c:pt idx="8">
                  <c:v>-2.5</c:v>
                </c:pt>
                <c:pt idx="9">
                  <c:v>-1.7999999999999989</c:v>
                </c:pt>
                <c:pt idx="10">
                  <c:v>-1.6999999999999993</c:v>
                </c:pt>
                <c:pt idx="11">
                  <c:v>-0.9</c:v>
                </c:pt>
                <c:pt idx="12">
                  <c:v>0</c:v>
                </c:pt>
                <c:pt idx="13">
                  <c:v>0.2</c:v>
                </c:pt>
                <c:pt idx="14">
                  <c:v>0.2</c:v>
                </c:pt>
                <c:pt idx="15">
                  <c:v>0.3</c:v>
                </c:pt>
                <c:pt idx="16">
                  <c:v>-0.01</c:v>
                </c:pt>
                <c:pt idx="17">
                  <c:v>-0.9</c:v>
                </c:pt>
                <c:pt idx="18">
                  <c:v>-1.5</c:v>
                </c:pt>
                <c:pt idx="19" formatCode="0.0">
                  <c:v>-1.4193686425149306</c:v>
                </c:pt>
                <c:pt idx="20" formatCode="0.0">
                  <c:v>-1.7181824075259318</c:v>
                </c:pt>
                <c:pt idx="21" formatCode="0.0">
                  <c:v>-2.0622411290119533</c:v>
                </c:pt>
                <c:pt idx="22" formatCode="0.0">
                  <c:v>-2.1999801209678802</c:v>
                </c:pt>
                <c:pt idx="23" formatCode="0.0">
                  <c:v>-2.3150455844256461</c:v>
                </c:pt>
                <c:pt idx="24" formatCode="0.0">
                  <c:v>-2.4066238349096754</c:v>
                </c:pt>
                <c:pt idx="25" formatCode="0.0">
                  <c:v>-2.5848441326997058</c:v>
                </c:pt>
                <c:pt idx="26" formatCode="0.0">
                  <c:v>-2.7987558668025412</c:v>
                </c:pt>
                <c:pt idx="27" formatCode="0.0">
                  <c:v>-2.9613834503233862</c:v>
                </c:pt>
                <c:pt idx="28" formatCode="0.0">
                  <c:v>-3.1215868727854765</c:v>
                </c:pt>
                <c:pt idx="29" formatCode="0.0">
                  <c:v>-3.2442412867483377</c:v>
                </c:pt>
                <c:pt idx="30" formatCode="0.0">
                  <c:v>-3.356819014075747</c:v>
                </c:pt>
                <c:pt idx="31" formatCode="0.0">
                  <c:v>-3.5216859136144012</c:v>
                </c:pt>
                <c:pt idx="32" formatCode="0.0">
                  <c:v>-3.6509294714802794</c:v>
                </c:pt>
                <c:pt idx="33" formatCode="0.0">
                  <c:v>-3.7085215916104244</c:v>
                </c:pt>
                <c:pt idx="34" formatCode="0.0">
                  <c:v>-3.7415189098205826</c:v>
                </c:pt>
                <c:pt idx="35" formatCode="0.0">
                  <c:v>-3.7546598713277253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DF7-456E-B387-610ED8696978}"/>
            </c:ext>
          </c:extLst>
        </c:ser>
        <c:ser>
          <c:idx val="7"/>
          <c:order val="3"/>
          <c:tx>
            <c:strRef>
              <c:f>еп!$A$5</c:f>
              <c:strCache>
                <c:ptCount val="1"/>
                <c:pt idx="0">
                  <c:v>Россия-указы</c:v>
                </c:pt>
              </c:strCache>
            </c:strRef>
          </c:tx>
          <c:spPr>
            <a:ln w="63500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cat>
            <c:numRef>
              <c:f>еп!$B$1:$AK$1</c:f>
              <c:numCache>
                <c:formatCode>General</c:formatCode>
                <c:ptCount val="36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  <c:pt idx="24">
                  <c:v>2024</c:v>
                </c:pt>
                <c:pt idx="25">
                  <c:v>2025</c:v>
                </c:pt>
                <c:pt idx="26">
                  <c:v>2026</c:v>
                </c:pt>
                <c:pt idx="27">
                  <c:v>2027</c:v>
                </c:pt>
                <c:pt idx="28">
                  <c:v>2028</c:v>
                </c:pt>
                <c:pt idx="29">
                  <c:v>2029</c:v>
                </c:pt>
                <c:pt idx="30">
                  <c:v>2030</c:v>
                </c:pt>
                <c:pt idx="31">
                  <c:v>2031</c:v>
                </c:pt>
                <c:pt idx="32">
                  <c:v>2032</c:v>
                </c:pt>
                <c:pt idx="33">
                  <c:v>2033</c:v>
                </c:pt>
                <c:pt idx="34">
                  <c:v>2034</c:v>
                </c:pt>
                <c:pt idx="35">
                  <c:v>2035</c:v>
                </c:pt>
              </c:numCache>
            </c:numRef>
          </c:cat>
          <c:val>
            <c:numRef>
              <c:f>еп!$B$5:$AK$5</c:f>
              <c:numCache>
                <c:formatCode>General</c:formatCode>
                <c:ptCount val="36"/>
                <c:pt idx="0">
                  <c:v>-6.6</c:v>
                </c:pt>
                <c:pt idx="1">
                  <c:v>-6.6</c:v>
                </c:pt>
                <c:pt idx="2">
                  <c:v>-6.5</c:v>
                </c:pt>
                <c:pt idx="3">
                  <c:v>-6.1999999999999993</c:v>
                </c:pt>
                <c:pt idx="4">
                  <c:v>-5.5</c:v>
                </c:pt>
                <c:pt idx="5">
                  <c:v>-5.9000000000000021</c:v>
                </c:pt>
                <c:pt idx="6">
                  <c:v>-4.7999999999999989</c:v>
                </c:pt>
                <c:pt idx="7">
                  <c:v>-3.2999999999999989</c:v>
                </c:pt>
                <c:pt idx="8">
                  <c:v>-2.5</c:v>
                </c:pt>
                <c:pt idx="9">
                  <c:v>-1.7999999999999989</c:v>
                </c:pt>
                <c:pt idx="10">
                  <c:v>-1.6999999999999993</c:v>
                </c:pt>
                <c:pt idx="11">
                  <c:v>-0.9</c:v>
                </c:pt>
                <c:pt idx="12">
                  <c:v>0</c:v>
                </c:pt>
                <c:pt idx="13">
                  <c:v>0.2</c:v>
                </c:pt>
                <c:pt idx="14">
                  <c:v>0.2</c:v>
                </c:pt>
                <c:pt idx="15">
                  <c:v>0.3</c:v>
                </c:pt>
                <c:pt idx="16">
                  <c:v>-0.01</c:v>
                </c:pt>
                <c:pt idx="17">
                  <c:v>-0.9</c:v>
                </c:pt>
                <c:pt idx="18">
                  <c:v>-1.5</c:v>
                </c:pt>
                <c:pt idx="19">
                  <c:v>-0.842308441931505</c:v>
                </c:pt>
                <c:pt idx="20">
                  <c:v>-0.57921452972896592</c:v>
                </c:pt>
                <c:pt idx="21">
                  <c:v>-0.3946600672545314</c:v>
                </c:pt>
                <c:pt idx="22">
                  <c:v>-0.17188348995339114</c:v>
                </c:pt>
                <c:pt idx="23">
                  <c:v>4.875915998979409E-2</c:v>
                </c:pt>
                <c:pt idx="24">
                  <c:v>0.32853946398538381</c:v>
                </c:pt>
                <c:pt idx="25">
                  <c:v>0.16812296473288024</c:v>
                </c:pt>
                <c:pt idx="26">
                  <c:v>-3.8213517023387149E-2</c:v>
                </c:pt>
                <c:pt idx="27">
                  <c:v>-0.15955360651950262</c:v>
                </c:pt>
                <c:pt idx="28">
                  <c:v>-0.24004605161038164</c:v>
                </c:pt>
                <c:pt idx="29">
                  <c:v>-0.25628760649339649</c:v>
                </c:pt>
                <c:pt idx="30">
                  <c:v>-0.21441528236478491</c:v>
                </c:pt>
                <c:pt idx="31">
                  <c:v>-0.13449345335357688</c:v>
                </c:pt>
                <c:pt idx="32">
                  <c:v>-6.0042598843507773E-2</c:v>
                </c:pt>
                <c:pt idx="33">
                  <c:v>0.10003147741480062</c:v>
                </c:pt>
                <c:pt idx="34">
                  <c:v>0.2694121785582852</c:v>
                </c:pt>
                <c:pt idx="35">
                  <c:v>0.43399390858027798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DF7-456E-B387-610ED8696978}"/>
            </c:ext>
          </c:extLst>
        </c:ser>
        <c:ser>
          <c:idx val="1"/>
          <c:order val="4"/>
          <c:tx>
            <c:strRef>
              <c:f>еп!$A$7</c:f>
              <c:strCache>
                <c:ptCount val="1"/>
                <c:pt idx="0">
                  <c:v>Бразилия</c:v>
                </c:pt>
              </c:strCache>
            </c:strRef>
          </c:tx>
          <c:spPr>
            <a:ln w="50800">
              <a:solidFill>
                <a:srgbClr val="00B0F0"/>
              </a:solidFill>
            </a:ln>
          </c:spPr>
          <c:marker>
            <c:symbol val="none"/>
          </c:marker>
          <c:cat>
            <c:numRef>
              <c:f>еп!$B$1:$AK$1</c:f>
              <c:numCache>
                <c:formatCode>General</c:formatCode>
                <c:ptCount val="36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  <c:pt idx="24">
                  <c:v>2024</c:v>
                </c:pt>
                <c:pt idx="25">
                  <c:v>2025</c:v>
                </c:pt>
                <c:pt idx="26">
                  <c:v>2026</c:v>
                </c:pt>
                <c:pt idx="27">
                  <c:v>2027</c:v>
                </c:pt>
                <c:pt idx="28">
                  <c:v>2028</c:v>
                </c:pt>
                <c:pt idx="29">
                  <c:v>2029</c:v>
                </c:pt>
                <c:pt idx="30">
                  <c:v>2030</c:v>
                </c:pt>
                <c:pt idx="31">
                  <c:v>2031</c:v>
                </c:pt>
                <c:pt idx="32">
                  <c:v>2032</c:v>
                </c:pt>
                <c:pt idx="33">
                  <c:v>2033</c:v>
                </c:pt>
                <c:pt idx="34">
                  <c:v>2034</c:v>
                </c:pt>
                <c:pt idx="35">
                  <c:v>2035</c:v>
                </c:pt>
              </c:numCache>
            </c:numRef>
          </c:cat>
          <c:val>
            <c:numRef>
              <c:f>еп!$B$7:$AK$7</c:f>
              <c:numCache>
                <c:formatCode>##0.0;\-##0.0;0</c:formatCode>
                <c:ptCount val="36"/>
                <c:pt idx="0">
                  <c:v>14.211</c:v>
                </c:pt>
                <c:pt idx="1">
                  <c:v>13.685</c:v>
                </c:pt>
                <c:pt idx="2">
                  <c:v>13.127000000000001</c:v>
                </c:pt>
                <c:pt idx="3">
                  <c:v>12.56</c:v>
                </c:pt>
                <c:pt idx="4">
                  <c:v>12.002000000000001</c:v>
                </c:pt>
                <c:pt idx="5">
                  <c:v>11.474</c:v>
                </c:pt>
                <c:pt idx="6">
                  <c:v>10.994999999999999</c:v>
                </c:pt>
                <c:pt idx="7">
                  <c:v>10.571999999999999</c:v>
                </c:pt>
                <c:pt idx="8">
                  <c:v>10.204000000000001</c:v>
                </c:pt>
                <c:pt idx="9">
                  <c:v>9.89</c:v>
                </c:pt>
                <c:pt idx="10">
                  <c:v>9.6189999999999998</c:v>
                </c:pt>
                <c:pt idx="11">
                  <c:v>9.3729999999999993</c:v>
                </c:pt>
                <c:pt idx="12">
                  <c:v>9.1329999999999991</c:v>
                </c:pt>
                <c:pt idx="13">
                  <c:v>8.8800000000000008</c:v>
                </c:pt>
                <c:pt idx="14">
                  <c:v>8.6080000000000005</c:v>
                </c:pt>
                <c:pt idx="15">
                  <c:v>8.3130000000000006</c:v>
                </c:pt>
                <c:pt idx="16">
                  <c:v>7.9980000000000002</c:v>
                </c:pt>
                <c:pt idx="17">
                  <c:v>7.6749999999999998</c:v>
                </c:pt>
                <c:pt idx="18">
                  <c:v>7.3520000000000003</c:v>
                </c:pt>
                <c:pt idx="19">
                  <c:v>7.0330000000000004</c:v>
                </c:pt>
                <c:pt idx="20">
                  <c:v>6.7210000000000001</c:v>
                </c:pt>
                <c:pt idx="21">
                  <c:v>6.4139999999999997</c:v>
                </c:pt>
                <c:pt idx="22">
                  <c:v>6.1130000000000004</c:v>
                </c:pt>
                <c:pt idx="23">
                  <c:v>5.8170000000000002</c:v>
                </c:pt>
                <c:pt idx="24">
                  <c:v>5.5250000000000004</c:v>
                </c:pt>
                <c:pt idx="25">
                  <c:v>5.2380000000000004</c:v>
                </c:pt>
                <c:pt idx="26">
                  <c:v>4.9580000000000002</c:v>
                </c:pt>
                <c:pt idx="27">
                  <c:v>4.6840000000000002</c:v>
                </c:pt>
                <c:pt idx="28">
                  <c:v>4.415</c:v>
                </c:pt>
                <c:pt idx="29">
                  <c:v>4.1520000000000001</c:v>
                </c:pt>
                <c:pt idx="30">
                  <c:v>3.8940000000000001</c:v>
                </c:pt>
                <c:pt idx="31">
                  <c:v>3.641</c:v>
                </c:pt>
                <c:pt idx="32">
                  <c:v>3.391</c:v>
                </c:pt>
                <c:pt idx="33">
                  <c:v>3.1440000000000001</c:v>
                </c:pt>
                <c:pt idx="34">
                  <c:v>2.9009999999999998</c:v>
                </c:pt>
                <c:pt idx="35">
                  <c:v>2.66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5DF7-456E-B387-610ED8696978}"/>
            </c:ext>
          </c:extLst>
        </c:ser>
        <c:ser>
          <c:idx val="3"/>
          <c:order val="5"/>
          <c:tx>
            <c:strRef>
              <c:f>еп!$A$8</c:f>
              <c:strCache>
                <c:ptCount val="1"/>
                <c:pt idx="0">
                  <c:v>Китай</c:v>
                </c:pt>
              </c:strCache>
            </c:strRef>
          </c:tx>
          <c:spPr>
            <a:ln w="50800">
              <a:solidFill>
                <a:schemeClr val="accent2"/>
              </a:solidFill>
            </a:ln>
          </c:spPr>
          <c:marker>
            <c:symbol val="none"/>
          </c:marker>
          <c:cat>
            <c:numRef>
              <c:f>еп!$B$1:$AK$1</c:f>
              <c:numCache>
                <c:formatCode>General</c:formatCode>
                <c:ptCount val="36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  <c:pt idx="24">
                  <c:v>2024</c:v>
                </c:pt>
                <c:pt idx="25">
                  <c:v>2025</c:v>
                </c:pt>
                <c:pt idx="26">
                  <c:v>2026</c:v>
                </c:pt>
                <c:pt idx="27">
                  <c:v>2027</c:v>
                </c:pt>
                <c:pt idx="28">
                  <c:v>2028</c:v>
                </c:pt>
                <c:pt idx="29">
                  <c:v>2029</c:v>
                </c:pt>
                <c:pt idx="30">
                  <c:v>2030</c:v>
                </c:pt>
                <c:pt idx="31">
                  <c:v>2031</c:v>
                </c:pt>
                <c:pt idx="32">
                  <c:v>2032</c:v>
                </c:pt>
                <c:pt idx="33">
                  <c:v>2033</c:v>
                </c:pt>
                <c:pt idx="34">
                  <c:v>2034</c:v>
                </c:pt>
                <c:pt idx="35">
                  <c:v>2035</c:v>
                </c:pt>
              </c:numCache>
            </c:numRef>
          </c:cat>
          <c:val>
            <c:numRef>
              <c:f>еп!$B$8:$AK$8</c:f>
              <c:numCache>
                <c:formatCode>##0.0;\-##0.0;0</c:formatCode>
                <c:ptCount val="36"/>
                <c:pt idx="0">
                  <c:v>6.2329999999999997</c:v>
                </c:pt>
                <c:pt idx="1">
                  <c:v>6.1310000000000002</c:v>
                </c:pt>
                <c:pt idx="2">
                  <c:v>6.0949999999999998</c:v>
                </c:pt>
                <c:pt idx="3">
                  <c:v>6.0919999999999996</c:v>
                </c:pt>
                <c:pt idx="4">
                  <c:v>6.0970000000000004</c:v>
                </c:pt>
                <c:pt idx="5">
                  <c:v>6.0960000000000001</c:v>
                </c:pt>
                <c:pt idx="6">
                  <c:v>6.0839999999999996</c:v>
                </c:pt>
                <c:pt idx="7">
                  <c:v>6.0679999999999996</c:v>
                </c:pt>
                <c:pt idx="8">
                  <c:v>6.048</c:v>
                </c:pt>
                <c:pt idx="9">
                  <c:v>6.0140000000000002</c:v>
                </c:pt>
                <c:pt idx="10">
                  <c:v>5.9539999999999997</c:v>
                </c:pt>
                <c:pt idx="11">
                  <c:v>5.8540000000000001</c:v>
                </c:pt>
                <c:pt idx="12">
                  <c:v>5.7119999999999997</c:v>
                </c:pt>
                <c:pt idx="13">
                  <c:v>5.524</c:v>
                </c:pt>
                <c:pt idx="14">
                  <c:v>5.29</c:v>
                </c:pt>
                <c:pt idx="15">
                  <c:v>5.01</c:v>
                </c:pt>
                <c:pt idx="16">
                  <c:v>5.01</c:v>
                </c:pt>
                <c:pt idx="17">
                  <c:v>4.3339999999999996</c:v>
                </c:pt>
                <c:pt idx="18">
                  <c:v>3.9620000000000002</c:v>
                </c:pt>
                <c:pt idx="19">
                  <c:v>3.5779999999999998</c:v>
                </c:pt>
                <c:pt idx="20">
                  <c:v>3.1909999999999998</c:v>
                </c:pt>
                <c:pt idx="21">
                  <c:v>2.806</c:v>
                </c:pt>
                <c:pt idx="22">
                  <c:v>2.4260000000000002</c:v>
                </c:pt>
                <c:pt idx="23">
                  <c:v>2.0529999999999999</c:v>
                </c:pt>
                <c:pt idx="24">
                  <c:v>1.6919999999999999</c:v>
                </c:pt>
                <c:pt idx="25">
                  <c:v>1.345</c:v>
                </c:pt>
                <c:pt idx="26">
                  <c:v>1.014</c:v>
                </c:pt>
                <c:pt idx="27">
                  <c:v>0.69699999999999995</c:v>
                </c:pt>
                <c:pt idx="28">
                  <c:v>0.39100000000000001</c:v>
                </c:pt>
                <c:pt idx="29">
                  <c:v>9.6000000000000002E-2</c:v>
                </c:pt>
                <c:pt idx="30">
                  <c:v>-0.188</c:v>
                </c:pt>
                <c:pt idx="31">
                  <c:v>-0.46100000000000002</c:v>
                </c:pt>
                <c:pt idx="32">
                  <c:v>-0.72399999999999998</c:v>
                </c:pt>
                <c:pt idx="33">
                  <c:v>-0.97899999999999998</c:v>
                </c:pt>
                <c:pt idx="34">
                  <c:v>-1.2250000000000001</c:v>
                </c:pt>
                <c:pt idx="35">
                  <c:v>-1.4630000000000001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5DF7-456E-B387-610ED8696978}"/>
            </c:ext>
          </c:extLst>
        </c:ser>
        <c:ser>
          <c:idx val="4"/>
          <c:order val="6"/>
          <c:tx>
            <c:strRef>
              <c:f>еп!$A$9</c:f>
              <c:strCache>
                <c:ptCount val="1"/>
                <c:pt idx="0">
                  <c:v>Индия</c:v>
                </c:pt>
              </c:strCache>
            </c:strRef>
          </c:tx>
          <c:spPr>
            <a:ln w="50800">
              <a:solidFill>
                <a:srgbClr val="92D050"/>
              </a:solidFill>
            </a:ln>
          </c:spPr>
          <c:marker>
            <c:symbol val="none"/>
          </c:marker>
          <c:cat>
            <c:numRef>
              <c:f>еп!$B$1:$AK$1</c:f>
              <c:numCache>
                <c:formatCode>General</c:formatCode>
                <c:ptCount val="36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  <c:pt idx="24">
                  <c:v>2024</c:v>
                </c:pt>
                <c:pt idx="25">
                  <c:v>2025</c:v>
                </c:pt>
                <c:pt idx="26">
                  <c:v>2026</c:v>
                </c:pt>
                <c:pt idx="27">
                  <c:v>2027</c:v>
                </c:pt>
                <c:pt idx="28">
                  <c:v>2028</c:v>
                </c:pt>
                <c:pt idx="29">
                  <c:v>2029</c:v>
                </c:pt>
                <c:pt idx="30">
                  <c:v>2030</c:v>
                </c:pt>
                <c:pt idx="31">
                  <c:v>2031</c:v>
                </c:pt>
                <c:pt idx="32">
                  <c:v>2032</c:v>
                </c:pt>
                <c:pt idx="33">
                  <c:v>2033</c:v>
                </c:pt>
                <c:pt idx="34">
                  <c:v>2034</c:v>
                </c:pt>
                <c:pt idx="35">
                  <c:v>2035</c:v>
                </c:pt>
              </c:numCache>
            </c:numRef>
          </c:cat>
          <c:val>
            <c:numRef>
              <c:f>еп!$B$9:$AK$9</c:f>
              <c:numCache>
                <c:formatCode>##0.0;\-##0.0;0</c:formatCode>
                <c:ptCount val="36"/>
                <c:pt idx="0">
                  <c:v>17.771000000000001</c:v>
                </c:pt>
                <c:pt idx="1">
                  <c:v>17.452000000000002</c:v>
                </c:pt>
                <c:pt idx="2">
                  <c:v>17.126000000000001</c:v>
                </c:pt>
                <c:pt idx="3">
                  <c:v>16.792000000000002</c:v>
                </c:pt>
                <c:pt idx="4">
                  <c:v>16.449000000000002</c:v>
                </c:pt>
                <c:pt idx="5">
                  <c:v>16.087</c:v>
                </c:pt>
                <c:pt idx="6">
                  <c:v>15.696999999999999</c:v>
                </c:pt>
                <c:pt idx="7">
                  <c:v>15.275</c:v>
                </c:pt>
                <c:pt idx="8">
                  <c:v>14.823</c:v>
                </c:pt>
                <c:pt idx="9">
                  <c:v>14.351000000000001</c:v>
                </c:pt>
                <c:pt idx="10">
                  <c:v>13.874000000000001</c:v>
                </c:pt>
                <c:pt idx="11">
                  <c:v>13.413</c:v>
                </c:pt>
                <c:pt idx="12">
                  <c:v>12.984</c:v>
                </c:pt>
                <c:pt idx="13">
                  <c:v>12.599</c:v>
                </c:pt>
                <c:pt idx="14">
                  <c:v>12.260999999999999</c:v>
                </c:pt>
                <c:pt idx="15">
                  <c:v>11.965</c:v>
                </c:pt>
                <c:pt idx="16">
                  <c:v>11.702</c:v>
                </c:pt>
                <c:pt idx="17">
                  <c:v>11.454000000000001</c:v>
                </c:pt>
                <c:pt idx="18">
                  <c:v>11.205</c:v>
                </c:pt>
                <c:pt idx="19">
                  <c:v>10.948</c:v>
                </c:pt>
                <c:pt idx="20">
                  <c:v>10.679</c:v>
                </c:pt>
                <c:pt idx="21">
                  <c:v>10.4</c:v>
                </c:pt>
                <c:pt idx="22">
                  <c:v>10.116</c:v>
                </c:pt>
                <c:pt idx="23">
                  <c:v>9.83</c:v>
                </c:pt>
                <c:pt idx="24">
                  <c:v>9.5429999999999993</c:v>
                </c:pt>
                <c:pt idx="25">
                  <c:v>9.2550000000000008</c:v>
                </c:pt>
                <c:pt idx="26">
                  <c:v>8.9629999999999992</c:v>
                </c:pt>
                <c:pt idx="27">
                  <c:v>8.6669999999999998</c:v>
                </c:pt>
                <c:pt idx="28">
                  <c:v>8.3659999999999997</c:v>
                </c:pt>
                <c:pt idx="29">
                  <c:v>8.0609999999999999</c:v>
                </c:pt>
                <c:pt idx="30">
                  <c:v>7.7519999999999998</c:v>
                </c:pt>
                <c:pt idx="31">
                  <c:v>7.4370000000000003</c:v>
                </c:pt>
                <c:pt idx="32">
                  <c:v>7.1180000000000003</c:v>
                </c:pt>
                <c:pt idx="33">
                  <c:v>6.798</c:v>
                </c:pt>
                <c:pt idx="34">
                  <c:v>6.4779999999999998</c:v>
                </c:pt>
                <c:pt idx="35">
                  <c:v>6.1619999999999999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5DF7-456E-B387-610ED86969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45536512"/>
        <c:axId val="145538048"/>
      </c:lineChart>
      <c:catAx>
        <c:axId val="145536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45538048"/>
        <c:crosses val="autoZero"/>
        <c:auto val="1"/>
        <c:lblAlgn val="ctr"/>
        <c:lblOffset val="100"/>
        <c:noMultiLvlLbl val="0"/>
      </c:catAx>
      <c:valAx>
        <c:axId val="145538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ln w="6350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45536512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overlay val="0"/>
      <c:spPr>
        <a:noFill/>
        <a:ln w="25400">
          <a:noFill/>
        </a:ln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b="1"/>
              <a:t>Изменение численности отдельных возрастных групп,</a:t>
            </a:r>
            <a:r>
              <a:rPr lang="ru-RU" b="1" baseline="0"/>
              <a:t> 2020-2030 </a:t>
            </a:r>
            <a:r>
              <a:rPr lang="ru-RU" b="1"/>
              <a:t>(тыс. человек),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v>Население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возраст!$A$4:$A$16</c:f>
              <c:strCache>
                <c:ptCount val="13"/>
                <c:pt idx="0">
                  <c:v>15-19</c:v>
                </c:pt>
                <c:pt idx="1">
                  <c:v>20-24</c:v>
                </c:pt>
                <c:pt idx="2">
                  <c:v>25-29</c:v>
                </c:pt>
                <c:pt idx="3">
                  <c:v>30-34</c:v>
                </c:pt>
                <c:pt idx="4">
                  <c:v>35-39</c:v>
                </c:pt>
                <c:pt idx="5">
                  <c:v>40-44</c:v>
                </c:pt>
                <c:pt idx="6">
                  <c:v>45-49</c:v>
                </c:pt>
                <c:pt idx="7">
                  <c:v>50-54</c:v>
                </c:pt>
                <c:pt idx="8">
                  <c:v>55-59</c:v>
                </c:pt>
                <c:pt idx="9">
                  <c:v>60-64</c:v>
                </c:pt>
                <c:pt idx="10">
                  <c:v>65-69</c:v>
                </c:pt>
                <c:pt idx="11">
                  <c:v>70-74</c:v>
                </c:pt>
                <c:pt idx="12">
                  <c:v>75+</c:v>
                </c:pt>
              </c:strCache>
            </c:strRef>
          </c:cat>
          <c:val>
            <c:numRef>
              <c:f>возраст!$G$4:$G$16</c:f>
              <c:numCache>
                <c:formatCode>0</c:formatCode>
                <c:ptCount val="13"/>
                <c:pt idx="0">
                  <c:v>2248.9418981082599</c:v>
                </c:pt>
                <c:pt idx="1">
                  <c:v>1553.7899825782683</c:v>
                </c:pt>
                <c:pt idx="2">
                  <c:v>-1448.107125367975</c:v>
                </c:pt>
                <c:pt idx="3">
                  <c:v>-5292.191188449342</c:v>
                </c:pt>
                <c:pt idx="4">
                  <c:v>-2829.3185693333521</c:v>
                </c:pt>
                <c:pt idx="5">
                  <c:v>1515.1280899266378</c:v>
                </c:pt>
                <c:pt idx="6">
                  <c:v>1736.5611246585715</c:v>
                </c:pt>
                <c:pt idx="7">
                  <c:v>1455.478866319906</c:v>
                </c:pt>
                <c:pt idx="8">
                  <c:v>-855.01243790214141</c:v>
                </c:pt>
                <c:pt idx="9">
                  <c:v>-2181.4401962961342</c:v>
                </c:pt>
                <c:pt idx="10">
                  <c:v>252.58575499782899</c:v>
                </c:pt>
                <c:pt idx="11">
                  <c:v>2153.6957360196134</c:v>
                </c:pt>
                <c:pt idx="12">
                  <c:v>2795.9482288374361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7F8-41A5-9574-7B746B5922C7}"/>
            </c:ext>
          </c:extLst>
        </c:ser>
        <c:ser>
          <c:idx val="1"/>
          <c:order val="1"/>
          <c:tx>
            <c:v>Рабочая сила</c:v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возраст!$A$4:$A$16</c:f>
              <c:strCache>
                <c:ptCount val="13"/>
                <c:pt idx="0">
                  <c:v>15-19</c:v>
                </c:pt>
                <c:pt idx="1">
                  <c:v>20-24</c:v>
                </c:pt>
                <c:pt idx="2">
                  <c:v>25-29</c:v>
                </c:pt>
                <c:pt idx="3">
                  <c:v>30-34</c:v>
                </c:pt>
                <c:pt idx="4">
                  <c:v>35-39</c:v>
                </c:pt>
                <c:pt idx="5">
                  <c:v>40-44</c:v>
                </c:pt>
                <c:pt idx="6">
                  <c:v>45-49</c:v>
                </c:pt>
                <c:pt idx="7">
                  <c:v>50-54</c:v>
                </c:pt>
                <c:pt idx="8">
                  <c:v>55-59</c:v>
                </c:pt>
                <c:pt idx="9">
                  <c:v>60-64</c:v>
                </c:pt>
                <c:pt idx="10">
                  <c:v>65-69</c:v>
                </c:pt>
                <c:pt idx="11">
                  <c:v>70-74</c:v>
                </c:pt>
                <c:pt idx="12">
                  <c:v>75+</c:v>
                </c:pt>
              </c:strCache>
            </c:strRef>
          </c:cat>
          <c:val>
            <c:numRef>
              <c:f>возраст!$H$4:$H$16</c:f>
              <c:numCache>
                <c:formatCode>0</c:formatCode>
                <c:ptCount val="13"/>
                <c:pt idx="0">
                  <c:v>154.02091441078002</c:v>
                </c:pt>
                <c:pt idx="1">
                  <c:v>1350.4762875787806</c:v>
                </c:pt>
                <c:pt idx="2">
                  <c:v>-1281.6181145966825</c:v>
                </c:pt>
                <c:pt idx="3">
                  <c:v>-4756.5358824613904</c:v>
                </c:pt>
                <c:pt idx="4">
                  <c:v>-2588.0588458897901</c:v>
                </c:pt>
                <c:pt idx="5">
                  <c:v>1411.3885082907359</c:v>
                </c:pt>
                <c:pt idx="6">
                  <c:v>1609.1187692598887</c:v>
                </c:pt>
                <c:pt idx="7">
                  <c:v>1504.1606980684287</c:v>
                </c:pt>
                <c:pt idx="8">
                  <c:v>730.5488910323046</c:v>
                </c:pt>
                <c:pt idx="9">
                  <c:v>608.88912275910616</c:v>
                </c:pt>
                <c:pt idx="10">
                  <c:v>380.24099193899565</c:v>
                </c:pt>
                <c:pt idx="11">
                  <c:v>228.44990097701805</c:v>
                </c:pt>
                <c:pt idx="12">
                  <c:v>34.214754246256035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7F8-41A5-9574-7B746B5922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21149312"/>
        <c:axId val="121150848"/>
      </c:barChart>
      <c:catAx>
        <c:axId val="12114931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21150848"/>
        <c:crossesAt val="0"/>
        <c:auto val="1"/>
        <c:lblAlgn val="ctr"/>
        <c:lblOffset val="100"/>
        <c:noMultiLvlLbl val="0"/>
      </c:catAx>
      <c:valAx>
        <c:axId val="121150848"/>
        <c:scaling>
          <c:orientation val="minMax"/>
          <c:min val="-60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21149312"/>
        <c:crossesAt val="0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tx1"/>
      </a:solidFill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6.0994012884628551E-2"/>
          <c:y val="5.3280998478878377E-2"/>
          <c:w val="0.9129955283367357"/>
          <c:h val="0.82784694946672144"/>
        </c:manualLayout>
      </c:layout>
      <c:lineChart>
        <c:grouping val="standard"/>
        <c:varyColors val="0"/>
        <c:ser>
          <c:idx val="0"/>
          <c:order val="0"/>
          <c:tx>
            <c:v>Тренд</c:v>
          </c:tx>
          <c:spPr>
            <a:ln w="50800" cap="rnd">
              <a:solidFill>
                <a:srgbClr val="5B9BD5"/>
              </a:solidFill>
              <a:round/>
            </a:ln>
            <a:effectLst/>
          </c:spPr>
          <c:marker>
            <c:symbol val="none"/>
          </c:marker>
          <c:cat>
            <c:numRef>
              <c:f>'[1]Лист5 (2)'!$A$5:$A$10</c:f>
              <c:numCache>
                <c:formatCode>General</c:formatCode>
                <c:ptCount val="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</c:numCache>
            </c:numRef>
          </c:cat>
          <c:val>
            <c:numRef>
              <c:f>'[1]Лист5 (2)'!$B$5:$B$10</c:f>
              <c:numCache>
                <c:formatCode>General</c:formatCode>
                <c:ptCount val="6"/>
                <c:pt idx="0">
                  <c:v>-200.87870180265045</c:v>
                </c:pt>
                <c:pt idx="1">
                  <c:v>-242.94603056958039</c:v>
                </c:pt>
                <c:pt idx="2">
                  <c:v>-292.10844234930516</c:v>
                </c:pt>
                <c:pt idx="3">
                  <c:v>-312.3881950720737</c:v>
                </c:pt>
                <c:pt idx="4">
                  <c:v>-332.54533456008926</c:v>
                </c:pt>
                <c:pt idx="5">
                  <c:v>-349.73744985786078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0-D4B0-42CD-BD67-78225A8736C5}"/>
            </c:ext>
          </c:extLst>
        </c:ser>
        <c:ser>
          <c:idx val="1"/>
          <c:order val="1"/>
          <c:tx>
            <c:v>Нормативный рост рождаемости</c:v>
          </c:tx>
          <c:spPr>
            <a:ln w="50800" cap="rnd">
              <a:solidFill>
                <a:srgbClr val="ED7D31"/>
              </a:solidFill>
              <a:round/>
            </a:ln>
            <a:effectLst/>
          </c:spPr>
          <c:marker>
            <c:symbol val="none"/>
          </c:marker>
          <c:cat>
            <c:numRef>
              <c:f>'[1]Лист5 (2)'!$A$5:$A$10</c:f>
              <c:numCache>
                <c:formatCode>General</c:formatCode>
                <c:ptCount val="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</c:numCache>
            </c:numRef>
          </c:cat>
          <c:val>
            <c:numRef>
              <c:f>'[1]Лист5 (2)'!$C$5:$C$10</c:f>
              <c:numCache>
                <c:formatCode>General</c:formatCode>
                <c:ptCount val="6"/>
                <c:pt idx="0">
                  <c:v>-178.14138281214144</c:v>
                </c:pt>
                <c:pt idx="1">
                  <c:v>-185.99820222665764</c:v>
                </c:pt>
                <c:pt idx="2">
                  <c:v>-205.02819600709063</c:v>
                </c:pt>
                <c:pt idx="3">
                  <c:v>-218.30085870972624</c:v>
                </c:pt>
                <c:pt idx="4">
                  <c:v>-241.77791553203178</c:v>
                </c:pt>
                <c:pt idx="5">
                  <c:v>-259.55710629312136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1-D4B0-42CD-BD67-78225A8736C5}"/>
            </c:ext>
          </c:extLst>
        </c:ser>
        <c:ser>
          <c:idx val="2"/>
          <c:order val="2"/>
          <c:tx>
            <c:v>ПО целевым показателям  СКР и ОПЖ</c:v>
          </c:tx>
          <c:spPr>
            <a:ln w="5080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numRef>
              <c:f>'[1]Лист5 (2)'!$A$5:$A$10</c:f>
              <c:numCache>
                <c:formatCode>General</c:formatCode>
                <c:ptCount val="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</c:numCache>
            </c:numRef>
          </c:cat>
          <c:val>
            <c:numRef>
              <c:f>'[1]Лист5 (2)'!$D$5:$D$10</c:f>
              <c:numCache>
                <c:formatCode>General</c:formatCode>
                <c:ptCount val="6"/>
                <c:pt idx="0">
                  <c:v>-121.80418791833985</c:v>
                </c:pt>
                <c:pt idx="1">
                  <c:v>-80.792973352619683</c:v>
                </c:pt>
                <c:pt idx="2">
                  <c:v>-52.364581342454066</c:v>
                </c:pt>
                <c:pt idx="3">
                  <c:v>-19.167108428573002</c:v>
                </c:pt>
                <c:pt idx="4">
                  <c:v>12.532837366919033</c:v>
                </c:pt>
                <c:pt idx="5">
                  <c:v>51.91653594069416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2-D4B0-42CD-BD67-78225A8736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03988224"/>
        <c:axId val="104002304"/>
      </c:lineChart>
      <c:catAx>
        <c:axId val="103988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4002304"/>
        <c:crosses val="autoZero"/>
        <c:auto val="1"/>
        <c:lblAlgn val="ctr"/>
        <c:lblOffset val="100"/>
        <c:noMultiLvlLbl val="0"/>
      </c:catAx>
      <c:valAx>
        <c:axId val="104002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3988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0160796811302082"/>
          <c:y val="0.71947767120255435"/>
          <c:w val="0.50393622373574987"/>
          <c:h val="0.2805223287974457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  <c:userShapes r:id="rId3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3.5468579612495457E-2"/>
          <c:y val="1.6264388014914186E-2"/>
          <c:w val="0.94121039843227727"/>
          <c:h val="0.91920457069243855"/>
        </c:manualLayout>
      </c:layout>
      <c:lineChart>
        <c:grouping val="standard"/>
        <c:varyColors val="0"/>
        <c:ser>
          <c:idx val="0"/>
          <c:order val="0"/>
          <c:tx>
            <c:strRef>
              <c:f>опж!$A$2</c:f>
              <c:strCache>
                <c:ptCount val="1"/>
                <c:pt idx="0">
                  <c:v>Aruba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опж!$B$2:$BF$2</c:f>
            </c:numRef>
          </c:val>
          <c:smooth val="0"/>
          <c:extLst>
            <c:ext xmlns:c16="http://schemas.microsoft.com/office/drawing/2014/chart" uri="{C3380CC4-5D6E-409C-BE32-E72D297353CC}">
              <c16:uniqueId val="{00000000-3339-4133-8834-D83B92D12BF5}"/>
            </c:ext>
          </c:extLst>
        </c:ser>
        <c:ser>
          <c:idx val="1"/>
          <c:order val="1"/>
          <c:tx>
            <c:strRef>
              <c:f>опж!$A$3</c:f>
              <c:strCache>
                <c:ptCount val="1"/>
                <c:pt idx="0">
                  <c:v>Afghanistan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опж!$B$3:$BF$3</c:f>
            </c:numRef>
          </c:val>
          <c:smooth val="0"/>
          <c:extLst>
            <c:ext xmlns:c16="http://schemas.microsoft.com/office/drawing/2014/chart" uri="{C3380CC4-5D6E-409C-BE32-E72D297353CC}">
              <c16:uniqueId val="{00000001-3339-4133-8834-D83B92D12BF5}"/>
            </c:ext>
          </c:extLst>
        </c:ser>
        <c:ser>
          <c:idx val="2"/>
          <c:order val="2"/>
          <c:tx>
            <c:strRef>
              <c:f>опж!$A$4</c:f>
              <c:strCache>
                <c:ptCount val="1"/>
                <c:pt idx="0">
                  <c:v>Angola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опж!$B$4:$BF$4</c:f>
            </c:numRef>
          </c:val>
          <c:smooth val="0"/>
          <c:extLst>
            <c:ext xmlns:c16="http://schemas.microsoft.com/office/drawing/2014/chart" uri="{C3380CC4-5D6E-409C-BE32-E72D297353CC}">
              <c16:uniqueId val="{00000002-3339-4133-8834-D83B92D12BF5}"/>
            </c:ext>
          </c:extLst>
        </c:ser>
        <c:ser>
          <c:idx val="3"/>
          <c:order val="3"/>
          <c:tx>
            <c:strRef>
              <c:f>опж!$A$5</c:f>
              <c:strCache>
                <c:ptCount val="1"/>
                <c:pt idx="0">
                  <c:v>Albania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опж!$B$5:$BF$5</c:f>
            </c:numRef>
          </c:val>
          <c:smooth val="0"/>
          <c:extLst>
            <c:ext xmlns:c16="http://schemas.microsoft.com/office/drawing/2014/chart" uri="{C3380CC4-5D6E-409C-BE32-E72D297353CC}">
              <c16:uniqueId val="{00000003-3339-4133-8834-D83B92D12BF5}"/>
            </c:ext>
          </c:extLst>
        </c:ser>
        <c:ser>
          <c:idx val="4"/>
          <c:order val="4"/>
          <c:tx>
            <c:strRef>
              <c:f>опж!$A$6</c:f>
              <c:strCache>
                <c:ptCount val="1"/>
                <c:pt idx="0">
                  <c:v>Andorra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опж!$B$6:$BF$6</c:f>
            </c:numRef>
          </c:val>
          <c:smooth val="0"/>
          <c:extLst>
            <c:ext xmlns:c16="http://schemas.microsoft.com/office/drawing/2014/chart" uri="{C3380CC4-5D6E-409C-BE32-E72D297353CC}">
              <c16:uniqueId val="{00000004-3339-4133-8834-D83B92D12BF5}"/>
            </c:ext>
          </c:extLst>
        </c:ser>
        <c:ser>
          <c:idx val="5"/>
          <c:order val="5"/>
          <c:tx>
            <c:strRef>
              <c:f>опж!$A$7</c:f>
              <c:strCache>
                <c:ptCount val="1"/>
                <c:pt idx="0">
                  <c:v>Arab World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опж!$B$7:$BF$7</c:f>
            </c:numRef>
          </c:val>
          <c:smooth val="0"/>
          <c:extLst>
            <c:ext xmlns:c16="http://schemas.microsoft.com/office/drawing/2014/chart" uri="{C3380CC4-5D6E-409C-BE32-E72D297353CC}">
              <c16:uniqueId val="{00000005-3339-4133-8834-D83B92D12BF5}"/>
            </c:ext>
          </c:extLst>
        </c:ser>
        <c:ser>
          <c:idx val="6"/>
          <c:order val="6"/>
          <c:tx>
            <c:strRef>
              <c:f>опж!$A$8</c:f>
              <c:strCache>
                <c:ptCount val="1"/>
                <c:pt idx="0">
                  <c:v>United Arab Emirates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опж!$B$8:$BF$8</c:f>
            </c:numRef>
          </c:val>
          <c:smooth val="0"/>
          <c:extLst>
            <c:ext xmlns:c16="http://schemas.microsoft.com/office/drawing/2014/chart" uri="{C3380CC4-5D6E-409C-BE32-E72D297353CC}">
              <c16:uniqueId val="{00000006-3339-4133-8834-D83B92D12BF5}"/>
            </c:ext>
          </c:extLst>
        </c:ser>
        <c:ser>
          <c:idx val="7"/>
          <c:order val="7"/>
          <c:tx>
            <c:strRef>
              <c:f>опж!$A$9</c:f>
              <c:strCache>
                <c:ptCount val="1"/>
                <c:pt idx="0">
                  <c:v>Argentina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опж!$B$9:$BF$9</c:f>
            </c:numRef>
          </c:val>
          <c:smooth val="0"/>
          <c:extLst>
            <c:ext xmlns:c16="http://schemas.microsoft.com/office/drawing/2014/chart" uri="{C3380CC4-5D6E-409C-BE32-E72D297353CC}">
              <c16:uniqueId val="{00000007-3339-4133-8834-D83B92D12BF5}"/>
            </c:ext>
          </c:extLst>
        </c:ser>
        <c:ser>
          <c:idx val="8"/>
          <c:order val="8"/>
          <c:tx>
            <c:strRef>
              <c:f>опж!$A$10</c:f>
              <c:strCache>
                <c:ptCount val="1"/>
                <c:pt idx="0">
                  <c:v>Armenia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опж!$B$10:$BF$10</c:f>
            </c:numRef>
          </c:val>
          <c:smooth val="0"/>
          <c:extLst>
            <c:ext xmlns:c16="http://schemas.microsoft.com/office/drawing/2014/chart" uri="{C3380CC4-5D6E-409C-BE32-E72D297353CC}">
              <c16:uniqueId val="{00000008-3339-4133-8834-D83B92D12BF5}"/>
            </c:ext>
          </c:extLst>
        </c:ser>
        <c:ser>
          <c:idx val="9"/>
          <c:order val="9"/>
          <c:tx>
            <c:strRef>
              <c:f>опж!$A$11</c:f>
              <c:strCache>
                <c:ptCount val="1"/>
                <c:pt idx="0">
                  <c:v>American Samoa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опж!$B$11:$BF$11</c:f>
            </c:numRef>
          </c:val>
          <c:smooth val="0"/>
          <c:extLst>
            <c:ext xmlns:c16="http://schemas.microsoft.com/office/drawing/2014/chart" uri="{C3380CC4-5D6E-409C-BE32-E72D297353CC}">
              <c16:uniqueId val="{00000009-3339-4133-8834-D83B92D12BF5}"/>
            </c:ext>
          </c:extLst>
        </c:ser>
        <c:ser>
          <c:idx val="10"/>
          <c:order val="10"/>
          <c:tx>
            <c:strRef>
              <c:f>опж!$A$12</c:f>
              <c:strCache>
                <c:ptCount val="1"/>
                <c:pt idx="0">
                  <c:v>Antigua and Barbuda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опж!$B$12:$BF$12</c:f>
            </c:numRef>
          </c:val>
          <c:smooth val="0"/>
          <c:extLst>
            <c:ext xmlns:c16="http://schemas.microsoft.com/office/drawing/2014/chart" uri="{C3380CC4-5D6E-409C-BE32-E72D297353CC}">
              <c16:uniqueId val="{0000000A-3339-4133-8834-D83B92D12BF5}"/>
            </c:ext>
          </c:extLst>
        </c:ser>
        <c:ser>
          <c:idx val="11"/>
          <c:order val="11"/>
          <c:tx>
            <c:strRef>
              <c:f>опж!$A$13</c:f>
              <c:strCache>
                <c:ptCount val="1"/>
                <c:pt idx="0">
                  <c:v>Australia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опж!$B$13:$BF$13</c:f>
            </c:numRef>
          </c:val>
          <c:smooth val="0"/>
          <c:extLst>
            <c:ext xmlns:c16="http://schemas.microsoft.com/office/drawing/2014/chart" uri="{C3380CC4-5D6E-409C-BE32-E72D297353CC}">
              <c16:uniqueId val="{0000000B-3339-4133-8834-D83B92D12BF5}"/>
            </c:ext>
          </c:extLst>
        </c:ser>
        <c:ser>
          <c:idx val="12"/>
          <c:order val="12"/>
          <c:tx>
            <c:strRef>
              <c:f>опж!$A$14</c:f>
              <c:strCache>
                <c:ptCount val="1"/>
                <c:pt idx="0">
                  <c:v>Austria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опж!$B$14:$BF$14</c:f>
            </c:numRef>
          </c:val>
          <c:smooth val="0"/>
          <c:extLst>
            <c:ext xmlns:c16="http://schemas.microsoft.com/office/drawing/2014/chart" uri="{C3380CC4-5D6E-409C-BE32-E72D297353CC}">
              <c16:uniqueId val="{0000000C-3339-4133-8834-D83B92D12BF5}"/>
            </c:ext>
          </c:extLst>
        </c:ser>
        <c:ser>
          <c:idx val="13"/>
          <c:order val="13"/>
          <c:tx>
            <c:strRef>
              <c:f>опж!$A$15</c:f>
              <c:strCache>
                <c:ptCount val="1"/>
                <c:pt idx="0">
                  <c:v>Azerbaijan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опж!$B$15:$BF$15</c:f>
            </c:numRef>
          </c:val>
          <c:smooth val="0"/>
          <c:extLst>
            <c:ext xmlns:c16="http://schemas.microsoft.com/office/drawing/2014/chart" uri="{C3380CC4-5D6E-409C-BE32-E72D297353CC}">
              <c16:uniqueId val="{0000000D-3339-4133-8834-D83B92D12BF5}"/>
            </c:ext>
          </c:extLst>
        </c:ser>
        <c:ser>
          <c:idx val="14"/>
          <c:order val="14"/>
          <c:tx>
            <c:strRef>
              <c:f>опж!$A$16</c:f>
              <c:strCache>
                <c:ptCount val="1"/>
                <c:pt idx="0">
                  <c:v>Burundi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опж!$B$16:$BF$16</c:f>
            </c:numRef>
          </c:val>
          <c:smooth val="0"/>
          <c:extLst>
            <c:ext xmlns:c16="http://schemas.microsoft.com/office/drawing/2014/chart" uri="{C3380CC4-5D6E-409C-BE32-E72D297353CC}">
              <c16:uniqueId val="{0000000E-3339-4133-8834-D83B92D12BF5}"/>
            </c:ext>
          </c:extLst>
        </c:ser>
        <c:ser>
          <c:idx val="15"/>
          <c:order val="15"/>
          <c:tx>
            <c:strRef>
              <c:f>опж!$A$17</c:f>
              <c:strCache>
                <c:ptCount val="1"/>
                <c:pt idx="0">
                  <c:v>Belgium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опж!$B$17:$BF$17</c:f>
            </c:numRef>
          </c:val>
          <c:smooth val="0"/>
          <c:extLst>
            <c:ext xmlns:c16="http://schemas.microsoft.com/office/drawing/2014/chart" uri="{C3380CC4-5D6E-409C-BE32-E72D297353CC}">
              <c16:uniqueId val="{0000000F-3339-4133-8834-D83B92D12BF5}"/>
            </c:ext>
          </c:extLst>
        </c:ser>
        <c:ser>
          <c:idx val="16"/>
          <c:order val="16"/>
          <c:tx>
            <c:strRef>
              <c:f>опж!$A$18</c:f>
              <c:strCache>
                <c:ptCount val="1"/>
                <c:pt idx="0">
                  <c:v>Benin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опж!$B$18:$BF$18</c:f>
            </c:numRef>
          </c:val>
          <c:smooth val="0"/>
          <c:extLst>
            <c:ext xmlns:c16="http://schemas.microsoft.com/office/drawing/2014/chart" uri="{C3380CC4-5D6E-409C-BE32-E72D297353CC}">
              <c16:uniqueId val="{00000010-3339-4133-8834-D83B92D12BF5}"/>
            </c:ext>
          </c:extLst>
        </c:ser>
        <c:ser>
          <c:idx val="17"/>
          <c:order val="17"/>
          <c:tx>
            <c:strRef>
              <c:f>опж!$A$19</c:f>
              <c:strCache>
                <c:ptCount val="1"/>
                <c:pt idx="0">
                  <c:v>Burkina Faso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опж!$B$19:$BF$19</c:f>
            </c:numRef>
          </c:val>
          <c:smooth val="0"/>
          <c:extLst>
            <c:ext xmlns:c16="http://schemas.microsoft.com/office/drawing/2014/chart" uri="{C3380CC4-5D6E-409C-BE32-E72D297353CC}">
              <c16:uniqueId val="{00000011-3339-4133-8834-D83B92D12BF5}"/>
            </c:ext>
          </c:extLst>
        </c:ser>
        <c:ser>
          <c:idx val="18"/>
          <c:order val="18"/>
          <c:tx>
            <c:strRef>
              <c:f>опж!$A$20</c:f>
              <c:strCache>
                <c:ptCount val="1"/>
                <c:pt idx="0">
                  <c:v>Bangladesh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опж!$B$20:$BF$20</c:f>
            </c:numRef>
          </c:val>
          <c:smooth val="0"/>
          <c:extLst>
            <c:ext xmlns:c16="http://schemas.microsoft.com/office/drawing/2014/chart" uri="{C3380CC4-5D6E-409C-BE32-E72D297353CC}">
              <c16:uniqueId val="{00000012-3339-4133-8834-D83B92D12BF5}"/>
            </c:ext>
          </c:extLst>
        </c:ser>
        <c:ser>
          <c:idx val="19"/>
          <c:order val="19"/>
          <c:tx>
            <c:strRef>
              <c:f>опж!$A$21</c:f>
              <c:strCache>
                <c:ptCount val="1"/>
                <c:pt idx="0">
                  <c:v>Bulgaria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опж!$B$21:$BF$21</c:f>
            </c:numRef>
          </c:val>
          <c:smooth val="0"/>
          <c:extLst>
            <c:ext xmlns:c16="http://schemas.microsoft.com/office/drawing/2014/chart" uri="{C3380CC4-5D6E-409C-BE32-E72D297353CC}">
              <c16:uniqueId val="{00000013-3339-4133-8834-D83B92D12BF5}"/>
            </c:ext>
          </c:extLst>
        </c:ser>
        <c:ser>
          <c:idx val="20"/>
          <c:order val="20"/>
          <c:tx>
            <c:strRef>
              <c:f>опж!$A$22</c:f>
              <c:strCache>
                <c:ptCount val="1"/>
                <c:pt idx="0">
                  <c:v>Bahrain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опж!$B$22:$BF$22</c:f>
            </c:numRef>
          </c:val>
          <c:smooth val="0"/>
          <c:extLst>
            <c:ext xmlns:c16="http://schemas.microsoft.com/office/drawing/2014/chart" uri="{C3380CC4-5D6E-409C-BE32-E72D297353CC}">
              <c16:uniqueId val="{00000014-3339-4133-8834-D83B92D12BF5}"/>
            </c:ext>
          </c:extLst>
        </c:ser>
        <c:ser>
          <c:idx val="21"/>
          <c:order val="21"/>
          <c:tx>
            <c:strRef>
              <c:f>опж!$A$23</c:f>
              <c:strCache>
                <c:ptCount val="1"/>
                <c:pt idx="0">
                  <c:v>Bahamas, The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опж!$B$23:$BF$23</c:f>
            </c:numRef>
          </c:val>
          <c:smooth val="0"/>
          <c:extLst>
            <c:ext xmlns:c16="http://schemas.microsoft.com/office/drawing/2014/chart" uri="{C3380CC4-5D6E-409C-BE32-E72D297353CC}">
              <c16:uniqueId val="{00000015-3339-4133-8834-D83B92D12BF5}"/>
            </c:ext>
          </c:extLst>
        </c:ser>
        <c:ser>
          <c:idx val="22"/>
          <c:order val="22"/>
          <c:tx>
            <c:strRef>
              <c:f>опж!$A$24</c:f>
              <c:strCache>
                <c:ptCount val="1"/>
                <c:pt idx="0">
                  <c:v>Bosnia and Herzegovina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опж!$B$24:$BF$24</c:f>
            </c:numRef>
          </c:val>
          <c:smooth val="0"/>
          <c:extLst>
            <c:ext xmlns:c16="http://schemas.microsoft.com/office/drawing/2014/chart" uri="{C3380CC4-5D6E-409C-BE32-E72D297353CC}">
              <c16:uniqueId val="{00000016-3339-4133-8834-D83B92D12BF5}"/>
            </c:ext>
          </c:extLst>
        </c:ser>
        <c:ser>
          <c:idx val="23"/>
          <c:order val="23"/>
          <c:tx>
            <c:strRef>
              <c:f>опж!$A$25</c:f>
              <c:strCache>
                <c:ptCount val="1"/>
                <c:pt idx="0">
                  <c:v>Belarus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опж!$B$25:$BF$25</c:f>
            </c:numRef>
          </c:val>
          <c:smooth val="0"/>
          <c:extLst>
            <c:ext xmlns:c16="http://schemas.microsoft.com/office/drawing/2014/chart" uri="{C3380CC4-5D6E-409C-BE32-E72D297353CC}">
              <c16:uniqueId val="{00000017-3339-4133-8834-D83B92D12BF5}"/>
            </c:ext>
          </c:extLst>
        </c:ser>
        <c:ser>
          <c:idx val="24"/>
          <c:order val="24"/>
          <c:tx>
            <c:strRef>
              <c:f>опж!$A$26</c:f>
              <c:strCache>
                <c:ptCount val="1"/>
                <c:pt idx="0">
                  <c:v>Belize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опж!$B$26:$BF$26</c:f>
            </c:numRef>
          </c:val>
          <c:smooth val="0"/>
          <c:extLst>
            <c:ext xmlns:c16="http://schemas.microsoft.com/office/drawing/2014/chart" uri="{C3380CC4-5D6E-409C-BE32-E72D297353CC}">
              <c16:uniqueId val="{00000018-3339-4133-8834-D83B92D12BF5}"/>
            </c:ext>
          </c:extLst>
        </c:ser>
        <c:ser>
          <c:idx val="25"/>
          <c:order val="25"/>
          <c:tx>
            <c:strRef>
              <c:f>опж!$A$27</c:f>
              <c:strCache>
                <c:ptCount val="1"/>
                <c:pt idx="0">
                  <c:v>Bermuda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опж!$B$27:$BF$27</c:f>
            </c:numRef>
          </c:val>
          <c:smooth val="0"/>
          <c:extLst>
            <c:ext xmlns:c16="http://schemas.microsoft.com/office/drawing/2014/chart" uri="{C3380CC4-5D6E-409C-BE32-E72D297353CC}">
              <c16:uniqueId val="{00000019-3339-4133-8834-D83B92D12BF5}"/>
            </c:ext>
          </c:extLst>
        </c:ser>
        <c:ser>
          <c:idx val="26"/>
          <c:order val="26"/>
          <c:tx>
            <c:strRef>
              <c:f>опж!$A$28</c:f>
              <c:strCache>
                <c:ptCount val="1"/>
                <c:pt idx="0">
                  <c:v>Bolivia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опж!$B$28:$BF$28</c:f>
            </c:numRef>
          </c:val>
          <c:smooth val="0"/>
          <c:extLst>
            <c:ext xmlns:c16="http://schemas.microsoft.com/office/drawing/2014/chart" uri="{C3380CC4-5D6E-409C-BE32-E72D297353CC}">
              <c16:uniqueId val="{0000001A-3339-4133-8834-D83B92D12BF5}"/>
            </c:ext>
          </c:extLst>
        </c:ser>
        <c:ser>
          <c:idx val="27"/>
          <c:order val="27"/>
          <c:tx>
            <c:strRef>
              <c:f>опж!$A$29</c:f>
              <c:strCache>
                <c:ptCount val="1"/>
                <c:pt idx="0">
                  <c:v>Бразилия</c:v>
                </c:pt>
              </c:strCache>
            </c:strRef>
          </c:tx>
          <c:spPr>
            <a:ln w="50800">
              <a:solidFill>
                <a:srgbClr val="00B0F0"/>
              </a:solidFill>
            </a:ln>
          </c:spPr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опж!$B$29:$BF$29</c:f>
              <c:numCache>
                <c:formatCode>General</c:formatCode>
                <c:ptCount val="57"/>
                <c:pt idx="0">
                  <c:v>54.241</c:v>
                </c:pt>
                <c:pt idx="1">
                  <c:v>54.753999999999998</c:v>
                </c:pt>
                <c:pt idx="2">
                  <c:v>55.27</c:v>
                </c:pt>
                <c:pt idx="3">
                  <c:v>55.784999999999997</c:v>
                </c:pt>
                <c:pt idx="4">
                  <c:v>56.292999999999999</c:v>
                </c:pt>
                <c:pt idx="5">
                  <c:v>56.793999999999997</c:v>
                </c:pt>
                <c:pt idx="6">
                  <c:v>57.289000000000001</c:v>
                </c:pt>
                <c:pt idx="7">
                  <c:v>57.776000000000003</c:v>
                </c:pt>
                <c:pt idx="8">
                  <c:v>58.253999999999998</c:v>
                </c:pt>
                <c:pt idx="9">
                  <c:v>58.716999999999999</c:v>
                </c:pt>
                <c:pt idx="10">
                  <c:v>59.154000000000003</c:v>
                </c:pt>
                <c:pt idx="11">
                  <c:v>59.557000000000002</c:v>
                </c:pt>
                <c:pt idx="12">
                  <c:v>59.918999999999997</c:v>
                </c:pt>
                <c:pt idx="13">
                  <c:v>60.241</c:v>
                </c:pt>
                <c:pt idx="14">
                  <c:v>60.527000000000001</c:v>
                </c:pt>
                <c:pt idx="15">
                  <c:v>60.781999999999996</c:v>
                </c:pt>
                <c:pt idx="16">
                  <c:v>61.017000000000003</c:v>
                </c:pt>
                <c:pt idx="17">
                  <c:v>61.244</c:v>
                </c:pt>
                <c:pt idx="18">
                  <c:v>61.475999999999999</c:v>
                </c:pt>
                <c:pt idx="19">
                  <c:v>61.720999999999997</c:v>
                </c:pt>
                <c:pt idx="20">
                  <c:v>61.982999999999997</c:v>
                </c:pt>
                <c:pt idx="21">
                  <c:v>62.264000000000003</c:v>
                </c:pt>
                <c:pt idx="22">
                  <c:v>62.558999999999997</c:v>
                </c:pt>
                <c:pt idx="23">
                  <c:v>62.866</c:v>
                </c:pt>
                <c:pt idx="24">
                  <c:v>63.185000000000002</c:v>
                </c:pt>
                <c:pt idx="25">
                  <c:v>63.514000000000003</c:v>
                </c:pt>
                <c:pt idx="26">
                  <c:v>63.851999999999997</c:v>
                </c:pt>
                <c:pt idx="27">
                  <c:v>64.197000000000003</c:v>
                </c:pt>
                <c:pt idx="28">
                  <c:v>64.552000000000007</c:v>
                </c:pt>
                <c:pt idx="29">
                  <c:v>64.917000000000002</c:v>
                </c:pt>
                <c:pt idx="30">
                  <c:v>65.3</c:v>
                </c:pt>
                <c:pt idx="31">
                  <c:v>65.707999999999998</c:v>
                </c:pt>
                <c:pt idx="32">
                  <c:v>66.144000000000005</c:v>
                </c:pt>
                <c:pt idx="33">
                  <c:v>66.606999999999999</c:v>
                </c:pt>
                <c:pt idx="34">
                  <c:v>67.094999999999999</c:v>
                </c:pt>
                <c:pt idx="35">
                  <c:v>67.599999999999994</c:v>
                </c:pt>
                <c:pt idx="36">
                  <c:v>68.111999999999995</c:v>
                </c:pt>
                <c:pt idx="37">
                  <c:v>68.622</c:v>
                </c:pt>
                <c:pt idx="38">
                  <c:v>69.12</c:v>
                </c:pt>
                <c:pt idx="39">
                  <c:v>69.599000000000004</c:v>
                </c:pt>
                <c:pt idx="40">
                  <c:v>70.055000000000007</c:v>
                </c:pt>
                <c:pt idx="41">
                  <c:v>70.486000000000004</c:v>
                </c:pt>
                <c:pt idx="42">
                  <c:v>70.896000000000001</c:v>
                </c:pt>
                <c:pt idx="43">
                  <c:v>71.290000000000006</c:v>
                </c:pt>
                <c:pt idx="44">
                  <c:v>71.67</c:v>
                </c:pt>
                <c:pt idx="45">
                  <c:v>72.040000000000006</c:v>
                </c:pt>
                <c:pt idx="46">
                  <c:v>72.405000000000001</c:v>
                </c:pt>
                <c:pt idx="47">
                  <c:v>72.768000000000001</c:v>
                </c:pt>
                <c:pt idx="48">
                  <c:v>73.129000000000005</c:v>
                </c:pt>
                <c:pt idx="49">
                  <c:v>73.488</c:v>
                </c:pt>
                <c:pt idx="50">
                  <c:v>73.837999999999994</c:v>
                </c:pt>
                <c:pt idx="51">
                  <c:v>74.174000000000007</c:v>
                </c:pt>
                <c:pt idx="52">
                  <c:v>74.488</c:v>
                </c:pt>
                <c:pt idx="53">
                  <c:v>74.777000000000001</c:v>
                </c:pt>
                <c:pt idx="54">
                  <c:v>75.042000000000002</c:v>
                </c:pt>
                <c:pt idx="55">
                  <c:v>75.284000000000006</c:v>
                </c:pt>
                <c:pt idx="56">
                  <c:v>75.509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B-3339-4133-8834-D83B92D12BF5}"/>
            </c:ext>
          </c:extLst>
        </c:ser>
        <c:ser>
          <c:idx val="28"/>
          <c:order val="28"/>
          <c:tx>
            <c:strRef>
              <c:f>опж!$A$30</c:f>
              <c:strCache>
                <c:ptCount val="1"/>
                <c:pt idx="0">
                  <c:v>Barbados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опж!$B$30:$BF$30</c:f>
            </c:numRef>
          </c:val>
          <c:smooth val="0"/>
          <c:extLst>
            <c:ext xmlns:c16="http://schemas.microsoft.com/office/drawing/2014/chart" uri="{C3380CC4-5D6E-409C-BE32-E72D297353CC}">
              <c16:uniqueId val="{0000001C-3339-4133-8834-D83B92D12BF5}"/>
            </c:ext>
          </c:extLst>
        </c:ser>
        <c:ser>
          <c:idx val="29"/>
          <c:order val="29"/>
          <c:tx>
            <c:strRef>
              <c:f>опж!$A$31</c:f>
              <c:strCache>
                <c:ptCount val="1"/>
                <c:pt idx="0">
                  <c:v>Brunei Darussalam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опж!$B$31:$BF$31</c:f>
            </c:numRef>
          </c:val>
          <c:smooth val="0"/>
          <c:extLst>
            <c:ext xmlns:c16="http://schemas.microsoft.com/office/drawing/2014/chart" uri="{C3380CC4-5D6E-409C-BE32-E72D297353CC}">
              <c16:uniqueId val="{0000001D-3339-4133-8834-D83B92D12BF5}"/>
            </c:ext>
          </c:extLst>
        </c:ser>
        <c:ser>
          <c:idx val="30"/>
          <c:order val="30"/>
          <c:tx>
            <c:strRef>
              <c:f>опж!$A$32</c:f>
              <c:strCache>
                <c:ptCount val="1"/>
                <c:pt idx="0">
                  <c:v>Bhutan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опж!$B$32:$BF$32</c:f>
            </c:numRef>
          </c:val>
          <c:smooth val="0"/>
          <c:extLst>
            <c:ext xmlns:c16="http://schemas.microsoft.com/office/drawing/2014/chart" uri="{C3380CC4-5D6E-409C-BE32-E72D297353CC}">
              <c16:uniqueId val="{0000001E-3339-4133-8834-D83B92D12BF5}"/>
            </c:ext>
          </c:extLst>
        </c:ser>
        <c:ser>
          <c:idx val="31"/>
          <c:order val="31"/>
          <c:tx>
            <c:strRef>
              <c:f>опж!$A$33</c:f>
              <c:strCache>
                <c:ptCount val="1"/>
                <c:pt idx="0">
                  <c:v>Botswana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опж!$B$33:$BF$33</c:f>
            </c:numRef>
          </c:val>
          <c:smooth val="0"/>
          <c:extLst>
            <c:ext xmlns:c16="http://schemas.microsoft.com/office/drawing/2014/chart" uri="{C3380CC4-5D6E-409C-BE32-E72D297353CC}">
              <c16:uniqueId val="{0000001F-3339-4133-8834-D83B92D12BF5}"/>
            </c:ext>
          </c:extLst>
        </c:ser>
        <c:ser>
          <c:idx val="32"/>
          <c:order val="32"/>
          <c:tx>
            <c:strRef>
              <c:f>опж!$A$34</c:f>
              <c:strCache>
                <c:ptCount val="1"/>
                <c:pt idx="0">
                  <c:v>Central African Republic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опж!$B$34:$BF$34</c:f>
            </c:numRef>
          </c:val>
          <c:smooth val="0"/>
          <c:extLst>
            <c:ext xmlns:c16="http://schemas.microsoft.com/office/drawing/2014/chart" uri="{C3380CC4-5D6E-409C-BE32-E72D297353CC}">
              <c16:uniqueId val="{00000020-3339-4133-8834-D83B92D12BF5}"/>
            </c:ext>
          </c:extLst>
        </c:ser>
        <c:ser>
          <c:idx val="33"/>
          <c:order val="33"/>
          <c:tx>
            <c:strRef>
              <c:f>опж!$A$35</c:f>
              <c:strCache>
                <c:ptCount val="1"/>
                <c:pt idx="0">
                  <c:v>Canada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опж!$B$35:$BF$35</c:f>
            </c:numRef>
          </c:val>
          <c:smooth val="0"/>
          <c:extLst>
            <c:ext xmlns:c16="http://schemas.microsoft.com/office/drawing/2014/chart" uri="{C3380CC4-5D6E-409C-BE32-E72D297353CC}">
              <c16:uniqueId val="{00000021-3339-4133-8834-D83B92D12BF5}"/>
            </c:ext>
          </c:extLst>
        </c:ser>
        <c:ser>
          <c:idx val="34"/>
          <c:order val="34"/>
          <c:tx>
            <c:strRef>
              <c:f>опж!$A$36</c:f>
              <c:strCache>
                <c:ptCount val="1"/>
                <c:pt idx="0">
                  <c:v>Central Europe and the Baltics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опж!$B$36:$BF$36</c:f>
            </c:numRef>
          </c:val>
          <c:smooth val="0"/>
          <c:extLst>
            <c:ext xmlns:c16="http://schemas.microsoft.com/office/drawing/2014/chart" uri="{C3380CC4-5D6E-409C-BE32-E72D297353CC}">
              <c16:uniqueId val="{00000022-3339-4133-8834-D83B92D12BF5}"/>
            </c:ext>
          </c:extLst>
        </c:ser>
        <c:ser>
          <c:idx val="35"/>
          <c:order val="35"/>
          <c:tx>
            <c:strRef>
              <c:f>опж!$A$37</c:f>
              <c:strCache>
                <c:ptCount val="1"/>
                <c:pt idx="0">
                  <c:v>Switzerland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опж!$B$37:$BF$37</c:f>
            </c:numRef>
          </c:val>
          <c:smooth val="0"/>
          <c:extLst>
            <c:ext xmlns:c16="http://schemas.microsoft.com/office/drawing/2014/chart" uri="{C3380CC4-5D6E-409C-BE32-E72D297353CC}">
              <c16:uniqueId val="{00000023-3339-4133-8834-D83B92D12BF5}"/>
            </c:ext>
          </c:extLst>
        </c:ser>
        <c:ser>
          <c:idx val="36"/>
          <c:order val="36"/>
          <c:tx>
            <c:strRef>
              <c:f>опж!$A$38</c:f>
              <c:strCache>
                <c:ptCount val="1"/>
                <c:pt idx="0">
                  <c:v>Channel Islands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опж!$B$38:$BF$38</c:f>
            </c:numRef>
          </c:val>
          <c:smooth val="0"/>
          <c:extLst>
            <c:ext xmlns:c16="http://schemas.microsoft.com/office/drawing/2014/chart" uri="{C3380CC4-5D6E-409C-BE32-E72D297353CC}">
              <c16:uniqueId val="{00000024-3339-4133-8834-D83B92D12BF5}"/>
            </c:ext>
          </c:extLst>
        </c:ser>
        <c:ser>
          <c:idx val="37"/>
          <c:order val="37"/>
          <c:tx>
            <c:strRef>
              <c:f>опж!$A$39</c:f>
              <c:strCache>
                <c:ptCount val="1"/>
                <c:pt idx="0">
                  <c:v>Chile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опж!$B$39:$BF$39</c:f>
            </c:numRef>
          </c:val>
          <c:smooth val="0"/>
          <c:extLst>
            <c:ext xmlns:c16="http://schemas.microsoft.com/office/drawing/2014/chart" uri="{C3380CC4-5D6E-409C-BE32-E72D297353CC}">
              <c16:uniqueId val="{00000025-3339-4133-8834-D83B92D12BF5}"/>
            </c:ext>
          </c:extLst>
        </c:ser>
        <c:ser>
          <c:idx val="38"/>
          <c:order val="38"/>
          <c:tx>
            <c:strRef>
              <c:f>опж!$A$40</c:f>
              <c:strCache>
                <c:ptCount val="1"/>
                <c:pt idx="0">
                  <c:v>Китай</c:v>
                </c:pt>
              </c:strCache>
            </c:strRef>
          </c:tx>
          <c:spPr>
            <a:ln w="50800">
              <a:solidFill>
                <a:schemeClr val="accent2"/>
              </a:solidFill>
            </a:ln>
          </c:spPr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опж!$B$40:$BF$40</c:f>
              <c:numCache>
                <c:formatCode>General</c:formatCode>
                <c:ptCount val="57"/>
                <c:pt idx="0">
                  <c:v>43.725000000000001</c:v>
                </c:pt>
                <c:pt idx="1">
                  <c:v>44.051000000000002</c:v>
                </c:pt>
                <c:pt idx="2">
                  <c:v>44.783000000000001</c:v>
                </c:pt>
                <c:pt idx="3">
                  <c:v>45.972000000000001</c:v>
                </c:pt>
                <c:pt idx="4">
                  <c:v>47.591999999999999</c:v>
                </c:pt>
                <c:pt idx="5">
                  <c:v>49.548999999999999</c:v>
                </c:pt>
                <c:pt idx="6">
                  <c:v>51.695999999999998</c:v>
                </c:pt>
                <c:pt idx="7">
                  <c:v>53.847000000000001</c:v>
                </c:pt>
                <c:pt idx="8">
                  <c:v>55.843000000000004</c:v>
                </c:pt>
                <c:pt idx="9">
                  <c:v>57.603000000000002</c:v>
                </c:pt>
                <c:pt idx="10">
                  <c:v>59.085000000000001</c:v>
                </c:pt>
                <c:pt idx="11">
                  <c:v>60.302999999999997</c:v>
                </c:pt>
                <c:pt idx="12">
                  <c:v>61.344000000000001</c:v>
                </c:pt>
                <c:pt idx="13">
                  <c:v>62.280999999999999</c:v>
                </c:pt>
                <c:pt idx="14">
                  <c:v>63.134</c:v>
                </c:pt>
                <c:pt idx="15">
                  <c:v>63.914999999999999</c:v>
                </c:pt>
                <c:pt idx="16">
                  <c:v>64.631</c:v>
                </c:pt>
                <c:pt idx="17">
                  <c:v>65.278000000000006</c:v>
                </c:pt>
                <c:pt idx="18">
                  <c:v>65.856999999999999</c:v>
                </c:pt>
                <c:pt idx="19">
                  <c:v>66.376999999999995</c:v>
                </c:pt>
                <c:pt idx="20">
                  <c:v>66.843000000000004</c:v>
                </c:pt>
                <c:pt idx="21">
                  <c:v>67.256</c:v>
                </c:pt>
                <c:pt idx="22">
                  <c:v>67.617999999999995</c:v>
                </c:pt>
                <c:pt idx="23">
                  <c:v>67.933000000000007</c:v>
                </c:pt>
                <c:pt idx="24">
                  <c:v>68.209999999999994</c:v>
                </c:pt>
                <c:pt idx="25">
                  <c:v>68.450999999999993</c:v>
                </c:pt>
                <c:pt idx="26">
                  <c:v>68.661000000000001</c:v>
                </c:pt>
                <c:pt idx="27">
                  <c:v>68.841999999999999</c:v>
                </c:pt>
                <c:pt idx="28">
                  <c:v>69.001999999999995</c:v>
                </c:pt>
                <c:pt idx="29">
                  <c:v>69.150000000000006</c:v>
                </c:pt>
                <c:pt idx="30">
                  <c:v>69.293000000000006</c:v>
                </c:pt>
                <c:pt idx="31">
                  <c:v>69.436999999999998</c:v>
                </c:pt>
                <c:pt idx="32">
                  <c:v>69.587000000000003</c:v>
                </c:pt>
                <c:pt idx="33">
                  <c:v>69.75</c:v>
                </c:pt>
                <c:pt idx="34">
                  <c:v>69.935000000000002</c:v>
                </c:pt>
                <c:pt idx="35">
                  <c:v>70.156000000000006</c:v>
                </c:pt>
                <c:pt idx="36">
                  <c:v>70.427000000000007</c:v>
                </c:pt>
                <c:pt idx="37">
                  <c:v>70.747</c:v>
                </c:pt>
                <c:pt idx="38">
                  <c:v>71.114999999999995</c:v>
                </c:pt>
                <c:pt idx="39">
                  <c:v>71.521000000000001</c:v>
                </c:pt>
                <c:pt idx="40">
                  <c:v>71.954999999999998</c:v>
                </c:pt>
                <c:pt idx="41">
                  <c:v>72.400999999999996</c:v>
                </c:pt>
                <c:pt idx="42">
                  <c:v>72.84</c:v>
                </c:pt>
                <c:pt idx="43">
                  <c:v>73.257000000000005</c:v>
                </c:pt>
                <c:pt idx="44">
                  <c:v>73.641999999999996</c:v>
                </c:pt>
                <c:pt idx="45">
                  <c:v>73.986999999999995</c:v>
                </c:pt>
                <c:pt idx="46">
                  <c:v>74.290999999999997</c:v>
                </c:pt>
                <c:pt idx="47">
                  <c:v>74.561999999999998</c:v>
                </c:pt>
                <c:pt idx="48">
                  <c:v>74.808000000000007</c:v>
                </c:pt>
                <c:pt idx="49">
                  <c:v>75.031999999999996</c:v>
                </c:pt>
                <c:pt idx="50">
                  <c:v>75.236000000000004</c:v>
                </c:pt>
                <c:pt idx="51">
                  <c:v>75.424999999999997</c:v>
                </c:pt>
                <c:pt idx="52">
                  <c:v>75.602000000000004</c:v>
                </c:pt>
                <c:pt idx="53">
                  <c:v>75.769000000000005</c:v>
                </c:pt>
                <c:pt idx="54">
                  <c:v>75.932000000000002</c:v>
                </c:pt>
                <c:pt idx="55">
                  <c:v>76.091999999999999</c:v>
                </c:pt>
                <c:pt idx="56">
                  <c:v>76.251999999999995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6-3339-4133-8834-D83B92D12BF5}"/>
            </c:ext>
          </c:extLst>
        </c:ser>
        <c:ser>
          <c:idx val="39"/>
          <c:order val="39"/>
          <c:tx>
            <c:strRef>
              <c:f>опж!$A$41</c:f>
              <c:strCache>
                <c:ptCount val="1"/>
                <c:pt idx="0">
                  <c:v>Cote d'Ivoire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опж!$B$41:$BF$41</c:f>
            </c:numRef>
          </c:val>
          <c:smooth val="0"/>
          <c:extLst>
            <c:ext xmlns:c16="http://schemas.microsoft.com/office/drawing/2014/chart" uri="{C3380CC4-5D6E-409C-BE32-E72D297353CC}">
              <c16:uniqueId val="{00000027-3339-4133-8834-D83B92D12BF5}"/>
            </c:ext>
          </c:extLst>
        </c:ser>
        <c:ser>
          <c:idx val="40"/>
          <c:order val="40"/>
          <c:tx>
            <c:strRef>
              <c:f>опж!$A$42</c:f>
              <c:strCache>
                <c:ptCount val="1"/>
                <c:pt idx="0">
                  <c:v>Cameroon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опж!$B$42:$BF$42</c:f>
            </c:numRef>
          </c:val>
          <c:smooth val="0"/>
          <c:extLst>
            <c:ext xmlns:c16="http://schemas.microsoft.com/office/drawing/2014/chart" uri="{C3380CC4-5D6E-409C-BE32-E72D297353CC}">
              <c16:uniqueId val="{00000028-3339-4133-8834-D83B92D12BF5}"/>
            </c:ext>
          </c:extLst>
        </c:ser>
        <c:ser>
          <c:idx val="41"/>
          <c:order val="41"/>
          <c:tx>
            <c:strRef>
              <c:f>опж!$A$43</c:f>
              <c:strCache>
                <c:ptCount val="1"/>
                <c:pt idx="0">
                  <c:v>Congo, Dem. Rep.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опж!$B$43:$BF$43</c:f>
            </c:numRef>
          </c:val>
          <c:smooth val="0"/>
          <c:extLst>
            <c:ext xmlns:c16="http://schemas.microsoft.com/office/drawing/2014/chart" uri="{C3380CC4-5D6E-409C-BE32-E72D297353CC}">
              <c16:uniqueId val="{00000029-3339-4133-8834-D83B92D12BF5}"/>
            </c:ext>
          </c:extLst>
        </c:ser>
        <c:ser>
          <c:idx val="42"/>
          <c:order val="42"/>
          <c:tx>
            <c:strRef>
              <c:f>опж!$A$44</c:f>
              <c:strCache>
                <c:ptCount val="1"/>
                <c:pt idx="0">
                  <c:v>Congo, Rep.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опж!$B$44:$BF$44</c:f>
            </c:numRef>
          </c:val>
          <c:smooth val="0"/>
          <c:extLst>
            <c:ext xmlns:c16="http://schemas.microsoft.com/office/drawing/2014/chart" uri="{C3380CC4-5D6E-409C-BE32-E72D297353CC}">
              <c16:uniqueId val="{0000002A-3339-4133-8834-D83B92D12BF5}"/>
            </c:ext>
          </c:extLst>
        </c:ser>
        <c:ser>
          <c:idx val="43"/>
          <c:order val="43"/>
          <c:tx>
            <c:strRef>
              <c:f>опж!$A$45</c:f>
              <c:strCache>
                <c:ptCount val="1"/>
                <c:pt idx="0">
                  <c:v>Colombia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опж!$B$45:$BF$45</c:f>
            </c:numRef>
          </c:val>
          <c:smooth val="0"/>
          <c:extLst>
            <c:ext xmlns:c16="http://schemas.microsoft.com/office/drawing/2014/chart" uri="{C3380CC4-5D6E-409C-BE32-E72D297353CC}">
              <c16:uniqueId val="{0000002B-3339-4133-8834-D83B92D12BF5}"/>
            </c:ext>
          </c:extLst>
        </c:ser>
        <c:ser>
          <c:idx val="44"/>
          <c:order val="44"/>
          <c:tx>
            <c:strRef>
              <c:f>опж!$A$46</c:f>
              <c:strCache>
                <c:ptCount val="1"/>
                <c:pt idx="0">
                  <c:v>Comoros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опж!$B$46:$BF$46</c:f>
            </c:numRef>
          </c:val>
          <c:smooth val="0"/>
          <c:extLst>
            <c:ext xmlns:c16="http://schemas.microsoft.com/office/drawing/2014/chart" uri="{C3380CC4-5D6E-409C-BE32-E72D297353CC}">
              <c16:uniqueId val="{0000002C-3339-4133-8834-D83B92D12BF5}"/>
            </c:ext>
          </c:extLst>
        </c:ser>
        <c:ser>
          <c:idx val="45"/>
          <c:order val="45"/>
          <c:tx>
            <c:strRef>
              <c:f>опж!$A$47</c:f>
              <c:strCache>
                <c:ptCount val="1"/>
                <c:pt idx="0">
                  <c:v>Cabo Verde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опж!$B$47:$BF$47</c:f>
            </c:numRef>
          </c:val>
          <c:smooth val="0"/>
          <c:extLst>
            <c:ext xmlns:c16="http://schemas.microsoft.com/office/drawing/2014/chart" uri="{C3380CC4-5D6E-409C-BE32-E72D297353CC}">
              <c16:uniqueId val="{0000002D-3339-4133-8834-D83B92D12BF5}"/>
            </c:ext>
          </c:extLst>
        </c:ser>
        <c:ser>
          <c:idx val="46"/>
          <c:order val="46"/>
          <c:tx>
            <c:strRef>
              <c:f>опж!$A$48</c:f>
              <c:strCache>
                <c:ptCount val="1"/>
                <c:pt idx="0">
                  <c:v>Costa Rica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опж!$B$48:$BF$48</c:f>
            </c:numRef>
          </c:val>
          <c:smooth val="0"/>
          <c:extLst>
            <c:ext xmlns:c16="http://schemas.microsoft.com/office/drawing/2014/chart" uri="{C3380CC4-5D6E-409C-BE32-E72D297353CC}">
              <c16:uniqueId val="{0000002E-3339-4133-8834-D83B92D12BF5}"/>
            </c:ext>
          </c:extLst>
        </c:ser>
        <c:ser>
          <c:idx val="47"/>
          <c:order val="47"/>
          <c:tx>
            <c:strRef>
              <c:f>опж!$A$49</c:f>
              <c:strCache>
                <c:ptCount val="1"/>
                <c:pt idx="0">
                  <c:v>Caribbean small states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опж!$B$49:$BF$49</c:f>
            </c:numRef>
          </c:val>
          <c:smooth val="0"/>
          <c:extLst>
            <c:ext xmlns:c16="http://schemas.microsoft.com/office/drawing/2014/chart" uri="{C3380CC4-5D6E-409C-BE32-E72D297353CC}">
              <c16:uniqueId val="{0000002F-3339-4133-8834-D83B92D12BF5}"/>
            </c:ext>
          </c:extLst>
        </c:ser>
        <c:ser>
          <c:idx val="48"/>
          <c:order val="48"/>
          <c:tx>
            <c:strRef>
              <c:f>опж!$A$50</c:f>
              <c:strCache>
                <c:ptCount val="1"/>
                <c:pt idx="0">
                  <c:v>Cuba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опж!$B$50:$BF$50</c:f>
            </c:numRef>
          </c:val>
          <c:smooth val="0"/>
          <c:extLst>
            <c:ext xmlns:c16="http://schemas.microsoft.com/office/drawing/2014/chart" uri="{C3380CC4-5D6E-409C-BE32-E72D297353CC}">
              <c16:uniqueId val="{00000030-3339-4133-8834-D83B92D12BF5}"/>
            </c:ext>
          </c:extLst>
        </c:ser>
        <c:ser>
          <c:idx val="49"/>
          <c:order val="49"/>
          <c:tx>
            <c:strRef>
              <c:f>опж!$A$51</c:f>
              <c:strCache>
                <c:ptCount val="1"/>
                <c:pt idx="0">
                  <c:v>Curacao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опж!$B$51:$BF$51</c:f>
            </c:numRef>
          </c:val>
          <c:smooth val="0"/>
          <c:extLst>
            <c:ext xmlns:c16="http://schemas.microsoft.com/office/drawing/2014/chart" uri="{C3380CC4-5D6E-409C-BE32-E72D297353CC}">
              <c16:uniqueId val="{00000031-3339-4133-8834-D83B92D12BF5}"/>
            </c:ext>
          </c:extLst>
        </c:ser>
        <c:ser>
          <c:idx val="50"/>
          <c:order val="50"/>
          <c:tx>
            <c:strRef>
              <c:f>опж!$A$52</c:f>
              <c:strCache>
                <c:ptCount val="1"/>
                <c:pt idx="0">
                  <c:v>Cayman Islands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опж!$B$52:$BF$52</c:f>
            </c:numRef>
          </c:val>
          <c:smooth val="0"/>
          <c:extLst>
            <c:ext xmlns:c16="http://schemas.microsoft.com/office/drawing/2014/chart" uri="{C3380CC4-5D6E-409C-BE32-E72D297353CC}">
              <c16:uniqueId val="{00000032-3339-4133-8834-D83B92D12BF5}"/>
            </c:ext>
          </c:extLst>
        </c:ser>
        <c:ser>
          <c:idx val="51"/>
          <c:order val="51"/>
          <c:tx>
            <c:strRef>
              <c:f>опж!$A$53</c:f>
              <c:strCache>
                <c:ptCount val="1"/>
                <c:pt idx="0">
                  <c:v>Cyprus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опж!$B$53:$BF$53</c:f>
            </c:numRef>
          </c:val>
          <c:smooth val="0"/>
          <c:extLst>
            <c:ext xmlns:c16="http://schemas.microsoft.com/office/drawing/2014/chart" uri="{C3380CC4-5D6E-409C-BE32-E72D297353CC}">
              <c16:uniqueId val="{00000033-3339-4133-8834-D83B92D12BF5}"/>
            </c:ext>
          </c:extLst>
        </c:ser>
        <c:ser>
          <c:idx val="52"/>
          <c:order val="52"/>
          <c:tx>
            <c:strRef>
              <c:f>опж!$A$54</c:f>
              <c:strCache>
                <c:ptCount val="1"/>
                <c:pt idx="0">
                  <c:v>Czech Republic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опж!$B$54:$BF$54</c:f>
            </c:numRef>
          </c:val>
          <c:smooth val="0"/>
          <c:extLst>
            <c:ext xmlns:c16="http://schemas.microsoft.com/office/drawing/2014/chart" uri="{C3380CC4-5D6E-409C-BE32-E72D297353CC}">
              <c16:uniqueId val="{00000034-3339-4133-8834-D83B92D12BF5}"/>
            </c:ext>
          </c:extLst>
        </c:ser>
        <c:ser>
          <c:idx val="54"/>
          <c:order val="53"/>
          <c:tx>
            <c:strRef>
              <c:f>опж!$A$55</c:f>
              <c:strCache>
                <c:ptCount val="1"/>
                <c:pt idx="0">
                  <c:v>Djibouti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опж!$B$55:$BF$55</c:f>
            </c:numRef>
          </c:val>
          <c:smooth val="0"/>
          <c:extLst>
            <c:ext xmlns:c16="http://schemas.microsoft.com/office/drawing/2014/chart" uri="{C3380CC4-5D6E-409C-BE32-E72D297353CC}">
              <c16:uniqueId val="{00000035-3339-4133-8834-D83B92D12BF5}"/>
            </c:ext>
          </c:extLst>
        </c:ser>
        <c:ser>
          <c:idx val="55"/>
          <c:order val="54"/>
          <c:tx>
            <c:strRef>
              <c:f>опж!$A$56</c:f>
              <c:strCache>
                <c:ptCount val="1"/>
                <c:pt idx="0">
                  <c:v>Dominica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опж!$B$56:$BF$56</c:f>
            </c:numRef>
          </c:val>
          <c:smooth val="0"/>
          <c:extLst>
            <c:ext xmlns:c16="http://schemas.microsoft.com/office/drawing/2014/chart" uri="{C3380CC4-5D6E-409C-BE32-E72D297353CC}">
              <c16:uniqueId val="{00000036-3339-4133-8834-D83B92D12BF5}"/>
            </c:ext>
          </c:extLst>
        </c:ser>
        <c:ser>
          <c:idx val="56"/>
          <c:order val="55"/>
          <c:tx>
            <c:strRef>
              <c:f>опж!$A$57</c:f>
              <c:strCache>
                <c:ptCount val="1"/>
                <c:pt idx="0">
                  <c:v>Denmark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опж!$B$57:$BF$57</c:f>
            </c:numRef>
          </c:val>
          <c:smooth val="0"/>
          <c:extLst>
            <c:ext xmlns:c16="http://schemas.microsoft.com/office/drawing/2014/chart" uri="{C3380CC4-5D6E-409C-BE32-E72D297353CC}">
              <c16:uniqueId val="{00000037-3339-4133-8834-D83B92D12BF5}"/>
            </c:ext>
          </c:extLst>
        </c:ser>
        <c:ser>
          <c:idx val="57"/>
          <c:order val="56"/>
          <c:tx>
            <c:strRef>
              <c:f>опж!$A$58</c:f>
              <c:strCache>
                <c:ptCount val="1"/>
                <c:pt idx="0">
                  <c:v>Dominican Republic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опж!$B$58:$BF$58</c:f>
            </c:numRef>
          </c:val>
          <c:smooth val="0"/>
          <c:extLst>
            <c:ext xmlns:c16="http://schemas.microsoft.com/office/drawing/2014/chart" uri="{C3380CC4-5D6E-409C-BE32-E72D297353CC}">
              <c16:uniqueId val="{00000038-3339-4133-8834-D83B92D12BF5}"/>
            </c:ext>
          </c:extLst>
        </c:ser>
        <c:ser>
          <c:idx val="58"/>
          <c:order val="57"/>
          <c:tx>
            <c:strRef>
              <c:f>опж!$A$59</c:f>
              <c:strCache>
                <c:ptCount val="1"/>
                <c:pt idx="0">
                  <c:v>Algeria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опж!$B$59:$BF$59</c:f>
            </c:numRef>
          </c:val>
          <c:smooth val="0"/>
          <c:extLst>
            <c:ext xmlns:c16="http://schemas.microsoft.com/office/drawing/2014/chart" uri="{C3380CC4-5D6E-409C-BE32-E72D297353CC}">
              <c16:uniqueId val="{00000039-3339-4133-8834-D83B92D12BF5}"/>
            </c:ext>
          </c:extLst>
        </c:ser>
        <c:ser>
          <c:idx val="59"/>
          <c:order val="58"/>
          <c:tx>
            <c:strRef>
              <c:f>опж!$A$60</c:f>
              <c:strCache>
                <c:ptCount val="1"/>
                <c:pt idx="0">
                  <c:v>East Asia &amp; Pacific (excluding high income)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опж!$B$60:$BF$60</c:f>
            </c:numRef>
          </c:val>
          <c:smooth val="0"/>
          <c:extLst>
            <c:ext xmlns:c16="http://schemas.microsoft.com/office/drawing/2014/chart" uri="{C3380CC4-5D6E-409C-BE32-E72D297353CC}">
              <c16:uniqueId val="{0000003A-3339-4133-8834-D83B92D12BF5}"/>
            </c:ext>
          </c:extLst>
        </c:ser>
        <c:ser>
          <c:idx val="60"/>
          <c:order val="59"/>
          <c:tx>
            <c:strRef>
              <c:f>опж!$A$61</c:f>
              <c:strCache>
                <c:ptCount val="1"/>
                <c:pt idx="0">
                  <c:v>Early-demographic dividend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опж!$B$61:$BF$61</c:f>
            </c:numRef>
          </c:val>
          <c:smooth val="0"/>
          <c:extLst>
            <c:ext xmlns:c16="http://schemas.microsoft.com/office/drawing/2014/chart" uri="{C3380CC4-5D6E-409C-BE32-E72D297353CC}">
              <c16:uniqueId val="{0000003B-3339-4133-8834-D83B92D12BF5}"/>
            </c:ext>
          </c:extLst>
        </c:ser>
        <c:ser>
          <c:idx val="61"/>
          <c:order val="60"/>
          <c:tx>
            <c:strRef>
              <c:f>опж!$A$62</c:f>
              <c:strCache>
                <c:ptCount val="1"/>
                <c:pt idx="0">
                  <c:v>East Asia &amp; Pacific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опж!$B$62:$BF$62</c:f>
            </c:numRef>
          </c:val>
          <c:smooth val="0"/>
          <c:extLst>
            <c:ext xmlns:c16="http://schemas.microsoft.com/office/drawing/2014/chart" uri="{C3380CC4-5D6E-409C-BE32-E72D297353CC}">
              <c16:uniqueId val="{0000003C-3339-4133-8834-D83B92D12BF5}"/>
            </c:ext>
          </c:extLst>
        </c:ser>
        <c:ser>
          <c:idx val="62"/>
          <c:order val="61"/>
          <c:tx>
            <c:strRef>
              <c:f>опж!$A$63</c:f>
              <c:strCache>
                <c:ptCount val="1"/>
                <c:pt idx="0">
                  <c:v>Europe &amp; Central Asia (excluding high income)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опж!$B$63:$BF$63</c:f>
            </c:numRef>
          </c:val>
          <c:smooth val="0"/>
          <c:extLst>
            <c:ext xmlns:c16="http://schemas.microsoft.com/office/drawing/2014/chart" uri="{C3380CC4-5D6E-409C-BE32-E72D297353CC}">
              <c16:uniqueId val="{0000003D-3339-4133-8834-D83B92D12BF5}"/>
            </c:ext>
          </c:extLst>
        </c:ser>
        <c:ser>
          <c:idx val="63"/>
          <c:order val="62"/>
          <c:tx>
            <c:strRef>
              <c:f>опж!$A$64</c:f>
              <c:strCache>
                <c:ptCount val="1"/>
                <c:pt idx="0">
                  <c:v>Europe &amp; Central Asia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опж!$B$64:$BF$64</c:f>
            </c:numRef>
          </c:val>
          <c:smooth val="0"/>
          <c:extLst>
            <c:ext xmlns:c16="http://schemas.microsoft.com/office/drawing/2014/chart" uri="{C3380CC4-5D6E-409C-BE32-E72D297353CC}">
              <c16:uniqueId val="{0000003E-3339-4133-8834-D83B92D12BF5}"/>
            </c:ext>
          </c:extLst>
        </c:ser>
        <c:ser>
          <c:idx val="64"/>
          <c:order val="63"/>
          <c:tx>
            <c:strRef>
              <c:f>опж!$A$65</c:f>
              <c:strCache>
                <c:ptCount val="1"/>
                <c:pt idx="0">
                  <c:v>Ecuador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опж!$B$65:$BF$65</c:f>
            </c:numRef>
          </c:val>
          <c:smooth val="0"/>
          <c:extLst>
            <c:ext xmlns:c16="http://schemas.microsoft.com/office/drawing/2014/chart" uri="{C3380CC4-5D6E-409C-BE32-E72D297353CC}">
              <c16:uniqueId val="{0000003F-3339-4133-8834-D83B92D12BF5}"/>
            </c:ext>
          </c:extLst>
        </c:ser>
        <c:ser>
          <c:idx val="65"/>
          <c:order val="64"/>
          <c:tx>
            <c:strRef>
              <c:f>опж!$A$66</c:f>
              <c:strCache>
                <c:ptCount val="1"/>
                <c:pt idx="0">
                  <c:v>Egypt, Arab Rep.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опж!$B$66:$BF$66</c:f>
            </c:numRef>
          </c:val>
          <c:smooth val="0"/>
          <c:extLst>
            <c:ext xmlns:c16="http://schemas.microsoft.com/office/drawing/2014/chart" uri="{C3380CC4-5D6E-409C-BE32-E72D297353CC}">
              <c16:uniqueId val="{00000040-3339-4133-8834-D83B92D12BF5}"/>
            </c:ext>
          </c:extLst>
        </c:ser>
        <c:ser>
          <c:idx val="66"/>
          <c:order val="65"/>
          <c:tx>
            <c:strRef>
              <c:f>опж!$A$67</c:f>
              <c:strCache>
                <c:ptCount val="1"/>
                <c:pt idx="0">
                  <c:v>Euro area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опж!$B$67:$BF$67</c:f>
            </c:numRef>
          </c:val>
          <c:smooth val="0"/>
          <c:extLst>
            <c:ext xmlns:c16="http://schemas.microsoft.com/office/drawing/2014/chart" uri="{C3380CC4-5D6E-409C-BE32-E72D297353CC}">
              <c16:uniqueId val="{00000041-3339-4133-8834-D83B92D12BF5}"/>
            </c:ext>
          </c:extLst>
        </c:ser>
        <c:ser>
          <c:idx val="67"/>
          <c:order val="66"/>
          <c:tx>
            <c:strRef>
              <c:f>опж!$A$68</c:f>
              <c:strCache>
                <c:ptCount val="1"/>
                <c:pt idx="0">
                  <c:v>Eritrea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опж!$B$68:$BF$68</c:f>
            </c:numRef>
          </c:val>
          <c:smooth val="0"/>
          <c:extLst>
            <c:ext xmlns:c16="http://schemas.microsoft.com/office/drawing/2014/chart" uri="{C3380CC4-5D6E-409C-BE32-E72D297353CC}">
              <c16:uniqueId val="{00000042-3339-4133-8834-D83B92D12BF5}"/>
            </c:ext>
          </c:extLst>
        </c:ser>
        <c:ser>
          <c:idx val="68"/>
          <c:order val="67"/>
          <c:tx>
            <c:strRef>
              <c:f>опж!$A$69</c:f>
              <c:strCache>
                <c:ptCount val="1"/>
                <c:pt idx="0">
                  <c:v>Spain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опж!$B$69:$BF$69</c:f>
            </c:numRef>
          </c:val>
          <c:smooth val="0"/>
          <c:extLst>
            <c:ext xmlns:c16="http://schemas.microsoft.com/office/drawing/2014/chart" uri="{C3380CC4-5D6E-409C-BE32-E72D297353CC}">
              <c16:uniqueId val="{00000043-3339-4133-8834-D83B92D12BF5}"/>
            </c:ext>
          </c:extLst>
        </c:ser>
        <c:ser>
          <c:idx val="69"/>
          <c:order val="68"/>
          <c:tx>
            <c:strRef>
              <c:f>опж!$A$70</c:f>
              <c:strCache>
                <c:ptCount val="1"/>
                <c:pt idx="0">
                  <c:v>Estonia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опж!$B$70:$BF$70</c:f>
            </c:numRef>
          </c:val>
          <c:smooth val="0"/>
          <c:extLst>
            <c:ext xmlns:c16="http://schemas.microsoft.com/office/drawing/2014/chart" uri="{C3380CC4-5D6E-409C-BE32-E72D297353CC}">
              <c16:uniqueId val="{00000044-3339-4133-8834-D83B92D12BF5}"/>
            </c:ext>
          </c:extLst>
        </c:ser>
        <c:ser>
          <c:idx val="70"/>
          <c:order val="69"/>
          <c:tx>
            <c:strRef>
              <c:f>опж!$A$71</c:f>
              <c:strCache>
                <c:ptCount val="1"/>
                <c:pt idx="0">
                  <c:v>Ethiopia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опж!$B$71:$BF$71</c:f>
            </c:numRef>
          </c:val>
          <c:smooth val="0"/>
          <c:extLst>
            <c:ext xmlns:c16="http://schemas.microsoft.com/office/drawing/2014/chart" uri="{C3380CC4-5D6E-409C-BE32-E72D297353CC}">
              <c16:uniqueId val="{00000045-3339-4133-8834-D83B92D12BF5}"/>
            </c:ext>
          </c:extLst>
        </c:ser>
        <c:ser>
          <c:idx val="71"/>
          <c:order val="70"/>
          <c:tx>
            <c:strRef>
              <c:f>опж!$A$72</c:f>
              <c:strCache>
                <c:ptCount val="1"/>
                <c:pt idx="0">
                  <c:v>European Union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опж!$B$72:$BF$72</c:f>
            </c:numRef>
          </c:val>
          <c:smooth val="0"/>
          <c:extLst>
            <c:ext xmlns:c16="http://schemas.microsoft.com/office/drawing/2014/chart" uri="{C3380CC4-5D6E-409C-BE32-E72D297353CC}">
              <c16:uniqueId val="{00000046-3339-4133-8834-D83B92D12BF5}"/>
            </c:ext>
          </c:extLst>
        </c:ser>
        <c:ser>
          <c:idx val="72"/>
          <c:order val="71"/>
          <c:tx>
            <c:strRef>
              <c:f>опж!$A$73</c:f>
              <c:strCache>
                <c:ptCount val="1"/>
                <c:pt idx="0">
                  <c:v>Fragile and conflict affected situations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опж!$B$73:$BF$73</c:f>
            </c:numRef>
          </c:val>
          <c:smooth val="0"/>
          <c:extLst>
            <c:ext xmlns:c16="http://schemas.microsoft.com/office/drawing/2014/chart" uri="{C3380CC4-5D6E-409C-BE32-E72D297353CC}">
              <c16:uniqueId val="{00000047-3339-4133-8834-D83B92D12BF5}"/>
            </c:ext>
          </c:extLst>
        </c:ser>
        <c:ser>
          <c:idx val="73"/>
          <c:order val="72"/>
          <c:tx>
            <c:strRef>
              <c:f>опж!$A$74</c:f>
              <c:strCache>
                <c:ptCount val="1"/>
                <c:pt idx="0">
                  <c:v>Finland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опж!$B$74:$BF$74</c:f>
            </c:numRef>
          </c:val>
          <c:smooth val="0"/>
          <c:extLst>
            <c:ext xmlns:c16="http://schemas.microsoft.com/office/drawing/2014/chart" uri="{C3380CC4-5D6E-409C-BE32-E72D297353CC}">
              <c16:uniqueId val="{00000048-3339-4133-8834-D83B92D12BF5}"/>
            </c:ext>
          </c:extLst>
        </c:ser>
        <c:ser>
          <c:idx val="74"/>
          <c:order val="73"/>
          <c:tx>
            <c:strRef>
              <c:f>опж!$A$75</c:f>
              <c:strCache>
                <c:ptCount val="1"/>
                <c:pt idx="0">
                  <c:v>Fiji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опж!$B$75:$BF$75</c:f>
            </c:numRef>
          </c:val>
          <c:smooth val="0"/>
          <c:extLst>
            <c:ext xmlns:c16="http://schemas.microsoft.com/office/drawing/2014/chart" uri="{C3380CC4-5D6E-409C-BE32-E72D297353CC}">
              <c16:uniqueId val="{00000049-3339-4133-8834-D83B92D12BF5}"/>
            </c:ext>
          </c:extLst>
        </c:ser>
        <c:ser>
          <c:idx val="76"/>
          <c:order val="74"/>
          <c:tx>
            <c:strRef>
              <c:f>опж!$A$76</c:f>
              <c:strCache>
                <c:ptCount val="1"/>
                <c:pt idx="0">
                  <c:v>Faroe Islands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опж!$B$76:$BF$76</c:f>
            </c:numRef>
          </c:val>
          <c:smooth val="0"/>
          <c:extLst>
            <c:ext xmlns:c16="http://schemas.microsoft.com/office/drawing/2014/chart" uri="{C3380CC4-5D6E-409C-BE32-E72D297353CC}">
              <c16:uniqueId val="{0000004A-3339-4133-8834-D83B92D12BF5}"/>
            </c:ext>
          </c:extLst>
        </c:ser>
        <c:ser>
          <c:idx val="77"/>
          <c:order val="75"/>
          <c:tx>
            <c:strRef>
              <c:f>опж!$A$77</c:f>
              <c:strCache>
                <c:ptCount val="1"/>
                <c:pt idx="0">
                  <c:v>Micronesia, Fed. Sts.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опж!$B$77:$BF$77</c:f>
            </c:numRef>
          </c:val>
          <c:smooth val="0"/>
          <c:extLst>
            <c:ext xmlns:c16="http://schemas.microsoft.com/office/drawing/2014/chart" uri="{C3380CC4-5D6E-409C-BE32-E72D297353CC}">
              <c16:uniqueId val="{0000004B-3339-4133-8834-D83B92D12BF5}"/>
            </c:ext>
          </c:extLst>
        </c:ser>
        <c:ser>
          <c:idx val="78"/>
          <c:order val="76"/>
          <c:tx>
            <c:strRef>
              <c:f>опж!$A$78</c:f>
              <c:strCache>
                <c:ptCount val="1"/>
                <c:pt idx="0">
                  <c:v>Gabon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опж!$B$78:$BF$78</c:f>
            </c:numRef>
          </c:val>
          <c:smooth val="0"/>
          <c:extLst>
            <c:ext xmlns:c16="http://schemas.microsoft.com/office/drawing/2014/chart" uri="{C3380CC4-5D6E-409C-BE32-E72D297353CC}">
              <c16:uniqueId val="{0000004C-3339-4133-8834-D83B92D12BF5}"/>
            </c:ext>
          </c:extLst>
        </c:ser>
        <c:ser>
          <c:idx val="79"/>
          <c:order val="77"/>
          <c:tx>
            <c:strRef>
              <c:f>опж!$A$79</c:f>
              <c:strCache>
                <c:ptCount val="1"/>
                <c:pt idx="0">
                  <c:v>Великобритания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опж!$B$79:$BF$79</c:f>
            </c:numRef>
          </c:val>
          <c:smooth val="0"/>
          <c:extLst>
            <c:ext xmlns:c16="http://schemas.microsoft.com/office/drawing/2014/chart" uri="{C3380CC4-5D6E-409C-BE32-E72D297353CC}">
              <c16:uniqueId val="{0000004D-3339-4133-8834-D83B92D12BF5}"/>
            </c:ext>
          </c:extLst>
        </c:ser>
        <c:ser>
          <c:idx val="80"/>
          <c:order val="78"/>
          <c:tx>
            <c:strRef>
              <c:f>опж!$A$80</c:f>
              <c:strCache>
                <c:ptCount val="1"/>
                <c:pt idx="0">
                  <c:v>Georgia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опж!$B$80:$BF$80</c:f>
            </c:numRef>
          </c:val>
          <c:smooth val="0"/>
          <c:extLst>
            <c:ext xmlns:c16="http://schemas.microsoft.com/office/drawing/2014/chart" uri="{C3380CC4-5D6E-409C-BE32-E72D297353CC}">
              <c16:uniqueId val="{0000004E-3339-4133-8834-D83B92D12BF5}"/>
            </c:ext>
          </c:extLst>
        </c:ser>
        <c:ser>
          <c:idx val="81"/>
          <c:order val="79"/>
          <c:tx>
            <c:strRef>
              <c:f>опж!$A$81</c:f>
              <c:strCache>
                <c:ptCount val="1"/>
                <c:pt idx="0">
                  <c:v>Ghana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опж!$B$81:$BF$81</c:f>
            </c:numRef>
          </c:val>
          <c:smooth val="0"/>
          <c:extLst>
            <c:ext xmlns:c16="http://schemas.microsoft.com/office/drawing/2014/chart" uri="{C3380CC4-5D6E-409C-BE32-E72D297353CC}">
              <c16:uniqueId val="{0000004F-3339-4133-8834-D83B92D12BF5}"/>
            </c:ext>
          </c:extLst>
        </c:ser>
        <c:ser>
          <c:idx val="82"/>
          <c:order val="80"/>
          <c:tx>
            <c:strRef>
              <c:f>опж!$A$82</c:f>
              <c:strCache>
                <c:ptCount val="1"/>
                <c:pt idx="0">
                  <c:v>Gibraltar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опж!$B$82:$BF$82</c:f>
            </c:numRef>
          </c:val>
          <c:smooth val="0"/>
          <c:extLst>
            <c:ext xmlns:c16="http://schemas.microsoft.com/office/drawing/2014/chart" uri="{C3380CC4-5D6E-409C-BE32-E72D297353CC}">
              <c16:uniqueId val="{00000050-3339-4133-8834-D83B92D12BF5}"/>
            </c:ext>
          </c:extLst>
        </c:ser>
        <c:ser>
          <c:idx val="83"/>
          <c:order val="81"/>
          <c:tx>
            <c:strRef>
              <c:f>опж!$A$83</c:f>
              <c:strCache>
                <c:ptCount val="1"/>
                <c:pt idx="0">
                  <c:v>Guinea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опж!$B$83:$BF$83</c:f>
            </c:numRef>
          </c:val>
          <c:smooth val="0"/>
          <c:extLst>
            <c:ext xmlns:c16="http://schemas.microsoft.com/office/drawing/2014/chart" uri="{C3380CC4-5D6E-409C-BE32-E72D297353CC}">
              <c16:uniqueId val="{00000051-3339-4133-8834-D83B92D12BF5}"/>
            </c:ext>
          </c:extLst>
        </c:ser>
        <c:ser>
          <c:idx val="84"/>
          <c:order val="82"/>
          <c:tx>
            <c:strRef>
              <c:f>опж!$A$84</c:f>
              <c:strCache>
                <c:ptCount val="1"/>
                <c:pt idx="0">
                  <c:v>Gambia, The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опж!$B$84:$BF$84</c:f>
            </c:numRef>
          </c:val>
          <c:smooth val="0"/>
          <c:extLst>
            <c:ext xmlns:c16="http://schemas.microsoft.com/office/drawing/2014/chart" uri="{C3380CC4-5D6E-409C-BE32-E72D297353CC}">
              <c16:uniqueId val="{00000052-3339-4133-8834-D83B92D12BF5}"/>
            </c:ext>
          </c:extLst>
        </c:ser>
        <c:ser>
          <c:idx val="85"/>
          <c:order val="83"/>
          <c:tx>
            <c:strRef>
              <c:f>опж!$A$85</c:f>
              <c:strCache>
                <c:ptCount val="1"/>
                <c:pt idx="0">
                  <c:v>Guinea-Bissau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опж!$B$85:$BF$85</c:f>
            </c:numRef>
          </c:val>
          <c:smooth val="0"/>
          <c:extLst>
            <c:ext xmlns:c16="http://schemas.microsoft.com/office/drawing/2014/chart" uri="{C3380CC4-5D6E-409C-BE32-E72D297353CC}">
              <c16:uniqueId val="{00000053-3339-4133-8834-D83B92D12BF5}"/>
            </c:ext>
          </c:extLst>
        </c:ser>
        <c:ser>
          <c:idx val="86"/>
          <c:order val="84"/>
          <c:tx>
            <c:strRef>
              <c:f>опж!$A$86</c:f>
              <c:strCache>
                <c:ptCount val="1"/>
                <c:pt idx="0">
                  <c:v>Equatorial Guinea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опж!$B$86:$BF$86</c:f>
            </c:numRef>
          </c:val>
          <c:smooth val="0"/>
          <c:extLst>
            <c:ext xmlns:c16="http://schemas.microsoft.com/office/drawing/2014/chart" uri="{C3380CC4-5D6E-409C-BE32-E72D297353CC}">
              <c16:uniqueId val="{00000054-3339-4133-8834-D83B92D12BF5}"/>
            </c:ext>
          </c:extLst>
        </c:ser>
        <c:ser>
          <c:idx val="87"/>
          <c:order val="85"/>
          <c:tx>
            <c:strRef>
              <c:f>опж!$A$87</c:f>
              <c:strCache>
                <c:ptCount val="1"/>
                <c:pt idx="0">
                  <c:v>Greece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опж!$B$87:$BF$87</c:f>
            </c:numRef>
          </c:val>
          <c:smooth val="0"/>
          <c:extLst>
            <c:ext xmlns:c16="http://schemas.microsoft.com/office/drawing/2014/chart" uri="{C3380CC4-5D6E-409C-BE32-E72D297353CC}">
              <c16:uniqueId val="{00000055-3339-4133-8834-D83B92D12BF5}"/>
            </c:ext>
          </c:extLst>
        </c:ser>
        <c:ser>
          <c:idx val="88"/>
          <c:order val="86"/>
          <c:tx>
            <c:strRef>
              <c:f>опж!$A$88</c:f>
              <c:strCache>
                <c:ptCount val="1"/>
                <c:pt idx="0">
                  <c:v>Grenada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опж!$B$88:$BF$88</c:f>
            </c:numRef>
          </c:val>
          <c:smooth val="0"/>
          <c:extLst>
            <c:ext xmlns:c16="http://schemas.microsoft.com/office/drawing/2014/chart" uri="{C3380CC4-5D6E-409C-BE32-E72D297353CC}">
              <c16:uniqueId val="{00000056-3339-4133-8834-D83B92D12BF5}"/>
            </c:ext>
          </c:extLst>
        </c:ser>
        <c:ser>
          <c:idx val="89"/>
          <c:order val="87"/>
          <c:tx>
            <c:strRef>
              <c:f>опж!$A$89</c:f>
              <c:strCache>
                <c:ptCount val="1"/>
                <c:pt idx="0">
                  <c:v>Greenland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опж!$B$89:$BF$89</c:f>
            </c:numRef>
          </c:val>
          <c:smooth val="0"/>
          <c:extLst>
            <c:ext xmlns:c16="http://schemas.microsoft.com/office/drawing/2014/chart" uri="{C3380CC4-5D6E-409C-BE32-E72D297353CC}">
              <c16:uniqueId val="{00000057-3339-4133-8834-D83B92D12BF5}"/>
            </c:ext>
          </c:extLst>
        </c:ser>
        <c:ser>
          <c:idx val="90"/>
          <c:order val="88"/>
          <c:tx>
            <c:strRef>
              <c:f>опж!$A$90</c:f>
              <c:strCache>
                <c:ptCount val="1"/>
                <c:pt idx="0">
                  <c:v>Guatemala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опж!$B$90:$BF$90</c:f>
            </c:numRef>
          </c:val>
          <c:smooth val="0"/>
          <c:extLst>
            <c:ext xmlns:c16="http://schemas.microsoft.com/office/drawing/2014/chart" uri="{C3380CC4-5D6E-409C-BE32-E72D297353CC}">
              <c16:uniqueId val="{00000058-3339-4133-8834-D83B92D12BF5}"/>
            </c:ext>
          </c:extLst>
        </c:ser>
        <c:ser>
          <c:idx val="91"/>
          <c:order val="89"/>
          <c:tx>
            <c:strRef>
              <c:f>опж!$A$91</c:f>
              <c:strCache>
                <c:ptCount val="1"/>
                <c:pt idx="0">
                  <c:v>Guam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опж!$B$91:$BF$91</c:f>
            </c:numRef>
          </c:val>
          <c:smooth val="0"/>
          <c:extLst>
            <c:ext xmlns:c16="http://schemas.microsoft.com/office/drawing/2014/chart" uri="{C3380CC4-5D6E-409C-BE32-E72D297353CC}">
              <c16:uniqueId val="{00000059-3339-4133-8834-D83B92D12BF5}"/>
            </c:ext>
          </c:extLst>
        </c:ser>
        <c:ser>
          <c:idx val="92"/>
          <c:order val="90"/>
          <c:tx>
            <c:strRef>
              <c:f>опж!$A$92</c:f>
              <c:strCache>
                <c:ptCount val="1"/>
                <c:pt idx="0">
                  <c:v>Guyana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опж!$B$92:$BF$92</c:f>
            </c:numRef>
          </c:val>
          <c:smooth val="0"/>
          <c:extLst>
            <c:ext xmlns:c16="http://schemas.microsoft.com/office/drawing/2014/chart" uri="{C3380CC4-5D6E-409C-BE32-E72D297353CC}">
              <c16:uniqueId val="{0000005A-3339-4133-8834-D83B92D12BF5}"/>
            </c:ext>
          </c:extLst>
        </c:ser>
        <c:ser>
          <c:idx val="93"/>
          <c:order val="91"/>
          <c:tx>
            <c:strRef>
              <c:f>опж!$A$93</c:f>
              <c:strCache>
                <c:ptCount val="1"/>
                <c:pt idx="0">
                  <c:v>High income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опж!$B$93:$BF$93</c:f>
            </c:numRef>
          </c:val>
          <c:smooth val="0"/>
          <c:extLst>
            <c:ext xmlns:c16="http://schemas.microsoft.com/office/drawing/2014/chart" uri="{C3380CC4-5D6E-409C-BE32-E72D297353CC}">
              <c16:uniqueId val="{0000005B-3339-4133-8834-D83B92D12BF5}"/>
            </c:ext>
          </c:extLst>
        </c:ser>
        <c:ser>
          <c:idx val="94"/>
          <c:order val="92"/>
          <c:tx>
            <c:strRef>
              <c:f>опж!$A$94</c:f>
              <c:strCache>
                <c:ptCount val="1"/>
                <c:pt idx="0">
                  <c:v>Hong Kong SAR, China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опж!$B$94:$BF$94</c:f>
            </c:numRef>
          </c:val>
          <c:smooth val="0"/>
          <c:extLst>
            <c:ext xmlns:c16="http://schemas.microsoft.com/office/drawing/2014/chart" uri="{C3380CC4-5D6E-409C-BE32-E72D297353CC}">
              <c16:uniqueId val="{0000005C-3339-4133-8834-D83B92D12BF5}"/>
            </c:ext>
          </c:extLst>
        </c:ser>
        <c:ser>
          <c:idx val="95"/>
          <c:order val="93"/>
          <c:tx>
            <c:strRef>
              <c:f>опж!$A$95</c:f>
              <c:strCache>
                <c:ptCount val="1"/>
                <c:pt idx="0">
                  <c:v>Honduras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опж!$B$95:$BF$95</c:f>
            </c:numRef>
          </c:val>
          <c:smooth val="0"/>
          <c:extLst>
            <c:ext xmlns:c16="http://schemas.microsoft.com/office/drawing/2014/chart" uri="{C3380CC4-5D6E-409C-BE32-E72D297353CC}">
              <c16:uniqueId val="{0000005D-3339-4133-8834-D83B92D12BF5}"/>
            </c:ext>
          </c:extLst>
        </c:ser>
        <c:ser>
          <c:idx val="96"/>
          <c:order val="94"/>
          <c:tx>
            <c:strRef>
              <c:f>опж!$A$96</c:f>
              <c:strCache>
                <c:ptCount val="1"/>
                <c:pt idx="0">
                  <c:v>Heavily indebted poor countries (HIPC)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опж!$B$96:$BF$96</c:f>
            </c:numRef>
          </c:val>
          <c:smooth val="0"/>
          <c:extLst>
            <c:ext xmlns:c16="http://schemas.microsoft.com/office/drawing/2014/chart" uri="{C3380CC4-5D6E-409C-BE32-E72D297353CC}">
              <c16:uniqueId val="{0000005E-3339-4133-8834-D83B92D12BF5}"/>
            </c:ext>
          </c:extLst>
        </c:ser>
        <c:ser>
          <c:idx val="97"/>
          <c:order val="95"/>
          <c:tx>
            <c:strRef>
              <c:f>опж!$A$97</c:f>
              <c:strCache>
                <c:ptCount val="1"/>
                <c:pt idx="0">
                  <c:v>Croatia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опж!$B$97:$BF$97</c:f>
            </c:numRef>
          </c:val>
          <c:smooth val="0"/>
          <c:extLst>
            <c:ext xmlns:c16="http://schemas.microsoft.com/office/drawing/2014/chart" uri="{C3380CC4-5D6E-409C-BE32-E72D297353CC}">
              <c16:uniqueId val="{0000005F-3339-4133-8834-D83B92D12BF5}"/>
            </c:ext>
          </c:extLst>
        </c:ser>
        <c:ser>
          <c:idx val="98"/>
          <c:order val="96"/>
          <c:tx>
            <c:strRef>
              <c:f>опж!$A$98</c:f>
              <c:strCache>
                <c:ptCount val="1"/>
                <c:pt idx="0">
                  <c:v>Haiti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опж!$B$98:$BF$98</c:f>
            </c:numRef>
          </c:val>
          <c:smooth val="0"/>
          <c:extLst>
            <c:ext xmlns:c16="http://schemas.microsoft.com/office/drawing/2014/chart" uri="{C3380CC4-5D6E-409C-BE32-E72D297353CC}">
              <c16:uniqueId val="{00000060-3339-4133-8834-D83B92D12BF5}"/>
            </c:ext>
          </c:extLst>
        </c:ser>
        <c:ser>
          <c:idx val="99"/>
          <c:order val="97"/>
          <c:tx>
            <c:strRef>
              <c:f>опж!$A$99</c:f>
              <c:strCache>
                <c:ptCount val="1"/>
                <c:pt idx="0">
                  <c:v>Hungary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опж!$B$99:$BF$99</c:f>
            </c:numRef>
          </c:val>
          <c:smooth val="0"/>
          <c:extLst>
            <c:ext xmlns:c16="http://schemas.microsoft.com/office/drawing/2014/chart" uri="{C3380CC4-5D6E-409C-BE32-E72D297353CC}">
              <c16:uniqueId val="{00000061-3339-4133-8834-D83B92D12BF5}"/>
            </c:ext>
          </c:extLst>
        </c:ser>
        <c:ser>
          <c:idx val="100"/>
          <c:order val="98"/>
          <c:tx>
            <c:strRef>
              <c:f>опж!$A$100</c:f>
              <c:strCache>
                <c:ptCount val="1"/>
                <c:pt idx="0">
                  <c:v>IBRD only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опж!$B$100:$BF$100</c:f>
            </c:numRef>
          </c:val>
          <c:smooth val="0"/>
          <c:extLst>
            <c:ext xmlns:c16="http://schemas.microsoft.com/office/drawing/2014/chart" uri="{C3380CC4-5D6E-409C-BE32-E72D297353CC}">
              <c16:uniqueId val="{00000062-3339-4133-8834-D83B92D12BF5}"/>
            </c:ext>
          </c:extLst>
        </c:ser>
        <c:ser>
          <c:idx val="101"/>
          <c:order val="99"/>
          <c:tx>
            <c:strRef>
              <c:f>опж!$A$101</c:f>
              <c:strCache>
                <c:ptCount val="1"/>
                <c:pt idx="0">
                  <c:v>IDA &amp; IBRD total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опж!$B$101:$BF$101</c:f>
            </c:numRef>
          </c:val>
          <c:smooth val="0"/>
          <c:extLst>
            <c:ext xmlns:c16="http://schemas.microsoft.com/office/drawing/2014/chart" uri="{C3380CC4-5D6E-409C-BE32-E72D297353CC}">
              <c16:uniqueId val="{00000063-3339-4133-8834-D83B92D12BF5}"/>
            </c:ext>
          </c:extLst>
        </c:ser>
        <c:ser>
          <c:idx val="102"/>
          <c:order val="100"/>
          <c:tx>
            <c:strRef>
              <c:f>опж!$A$102</c:f>
              <c:strCache>
                <c:ptCount val="1"/>
                <c:pt idx="0">
                  <c:v>IDA total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опж!$B$102:$BF$102</c:f>
            </c:numRef>
          </c:val>
          <c:smooth val="0"/>
          <c:extLst>
            <c:ext xmlns:c16="http://schemas.microsoft.com/office/drawing/2014/chart" uri="{C3380CC4-5D6E-409C-BE32-E72D297353CC}">
              <c16:uniqueId val="{00000064-3339-4133-8834-D83B92D12BF5}"/>
            </c:ext>
          </c:extLst>
        </c:ser>
        <c:ser>
          <c:idx val="103"/>
          <c:order val="101"/>
          <c:tx>
            <c:strRef>
              <c:f>опж!$A$103</c:f>
              <c:strCache>
                <c:ptCount val="1"/>
                <c:pt idx="0">
                  <c:v>IDA blend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опж!$B$103:$BF$103</c:f>
            </c:numRef>
          </c:val>
          <c:smooth val="0"/>
          <c:extLst>
            <c:ext xmlns:c16="http://schemas.microsoft.com/office/drawing/2014/chart" uri="{C3380CC4-5D6E-409C-BE32-E72D297353CC}">
              <c16:uniqueId val="{00000065-3339-4133-8834-D83B92D12BF5}"/>
            </c:ext>
          </c:extLst>
        </c:ser>
        <c:ser>
          <c:idx val="104"/>
          <c:order val="102"/>
          <c:tx>
            <c:strRef>
              <c:f>опж!$A$104</c:f>
              <c:strCache>
                <c:ptCount val="1"/>
                <c:pt idx="0">
                  <c:v>Indonesia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опж!$B$104:$BF$104</c:f>
            </c:numRef>
          </c:val>
          <c:smooth val="0"/>
          <c:extLst>
            <c:ext xmlns:c16="http://schemas.microsoft.com/office/drawing/2014/chart" uri="{C3380CC4-5D6E-409C-BE32-E72D297353CC}">
              <c16:uniqueId val="{00000066-3339-4133-8834-D83B92D12BF5}"/>
            </c:ext>
          </c:extLst>
        </c:ser>
        <c:ser>
          <c:idx val="105"/>
          <c:order val="103"/>
          <c:tx>
            <c:strRef>
              <c:f>опж!$A$105</c:f>
              <c:strCache>
                <c:ptCount val="1"/>
                <c:pt idx="0">
                  <c:v>IDA only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опж!$B$105:$BF$105</c:f>
            </c:numRef>
          </c:val>
          <c:smooth val="0"/>
          <c:extLst>
            <c:ext xmlns:c16="http://schemas.microsoft.com/office/drawing/2014/chart" uri="{C3380CC4-5D6E-409C-BE32-E72D297353CC}">
              <c16:uniqueId val="{00000067-3339-4133-8834-D83B92D12BF5}"/>
            </c:ext>
          </c:extLst>
        </c:ser>
        <c:ser>
          <c:idx val="106"/>
          <c:order val="104"/>
          <c:tx>
            <c:strRef>
              <c:f>опж!$A$106</c:f>
              <c:strCache>
                <c:ptCount val="1"/>
                <c:pt idx="0">
                  <c:v>Isle of Man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опж!$B$106:$BF$106</c:f>
            </c:numRef>
          </c:val>
          <c:smooth val="0"/>
          <c:extLst>
            <c:ext xmlns:c16="http://schemas.microsoft.com/office/drawing/2014/chart" uri="{C3380CC4-5D6E-409C-BE32-E72D297353CC}">
              <c16:uniqueId val="{00000068-3339-4133-8834-D83B92D12BF5}"/>
            </c:ext>
          </c:extLst>
        </c:ser>
        <c:ser>
          <c:idx val="107"/>
          <c:order val="105"/>
          <c:tx>
            <c:strRef>
              <c:f>опж!$A$107</c:f>
              <c:strCache>
                <c:ptCount val="1"/>
                <c:pt idx="0">
                  <c:v>Индия</c:v>
                </c:pt>
              </c:strCache>
            </c:strRef>
          </c:tx>
          <c:spPr>
            <a:ln w="50800">
              <a:solidFill>
                <a:srgbClr val="92D050"/>
              </a:solidFill>
            </a:ln>
          </c:spPr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опж!$B$107:$BF$107</c:f>
              <c:numCache>
                <c:formatCode>General</c:formatCode>
                <c:ptCount val="57"/>
                <c:pt idx="0">
                  <c:v>41.173999999999999</c:v>
                </c:pt>
                <c:pt idx="1">
                  <c:v>41.793999999999997</c:v>
                </c:pt>
                <c:pt idx="2">
                  <c:v>42.420999999999999</c:v>
                </c:pt>
                <c:pt idx="3">
                  <c:v>43.057000000000002</c:v>
                </c:pt>
                <c:pt idx="4">
                  <c:v>43.701999999999998</c:v>
                </c:pt>
                <c:pt idx="5">
                  <c:v>44.356000000000002</c:v>
                </c:pt>
                <c:pt idx="6">
                  <c:v>45.02</c:v>
                </c:pt>
                <c:pt idx="7">
                  <c:v>45.691000000000003</c:v>
                </c:pt>
                <c:pt idx="8">
                  <c:v>46.366</c:v>
                </c:pt>
                <c:pt idx="9">
                  <c:v>47.042999999999999</c:v>
                </c:pt>
                <c:pt idx="10">
                  <c:v>47.720999999999997</c:v>
                </c:pt>
                <c:pt idx="11">
                  <c:v>48.399000000000001</c:v>
                </c:pt>
                <c:pt idx="12">
                  <c:v>49.075000000000003</c:v>
                </c:pt>
                <c:pt idx="13">
                  <c:v>49.746000000000002</c:v>
                </c:pt>
                <c:pt idx="14">
                  <c:v>50.405000000000001</c:v>
                </c:pt>
                <c:pt idx="15">
                  <c:v>51.046999999999997</c:v>
                </c:pt>
                <c:pt idx="16">
                  <c:v>51.664999999999999</c:v>
                </c:pt>
                <c:pt idx="17">
                  <c:v>52.256999999999998</c:v>
                </c:pt>
                <c:pt idx="18">
                  <c:v>52.819000000000003</c:v>
                </c:pt>
                <c:pt idx="19">
                  <c:v>53.348999999999997</c:v>
                </c:pt>
                <c:pt idx="20">
                  <c:v>53.841999999999999</c:v>
                </c:pt>
                <c:pt idx="21">
                  <c:v>54.295000000000002</c:v>
                </c:pt>
                <c:pt idx="22">
                  <c:v>54.710999999999999</c:v>
                </c:pt>
                <c:pt idx="23">
                  <c:v>55.098999999999997</c:v>
                </c:pt>
                <c:pt idx="24">
                  <c:v>55.468000000000004</c:v>
                </c:pt>
                <c:pt idx="25">
                  <c:v>55.83</c:v>
                </c:pt>
                <c:pt idx="26">
                  <c:v>56.201000000000001</c:v>
                </c:pt>
                <c:pt idx="27">
                  <c:v>56.588999999999999</c:v>
                </c:pt>
                <c:pt idx="28">
                  <c:v>57.003</c:v>
                </c:pt>
                <c:pt idx="29">
                  <c:v>57.445</c:v>
                </c:pt>
                <c:pt idx="30">
                  <c:v>57.914999999999999</c:v>
                </c:pt>
                <c:pt idx="31">
                  <c:v>58.408999999999999</c:v>
                </c:pt>
                <c:pt idx="32">
                  <c:v>58.914999999999999</c:v>
                </c:pt>
                <c:pt idx="33">
                  <c:v>59.420999999999999</c:v>
                </c:pt>
                <c:pt idx="34">
                  <c:v>59.920999999999999</c:v>
                </c:pt>
                <c:pt idx="35">
                  <c:v>60.408000000000001</c:v>
                </c:pt>
                <c:pt idx="36">
                  <c:v>60.877000000000002</c:v>
                </c:pt>
                <c:pt idx="37">
                  <c:v>61.326999999999998</c:v>
                </c:pt>
                <c:pt idx="38">
                  <c:v>61.761000000000003</c:v>
                </c:pt>
                <c:pt idx="39">
                  <c:v>62.179000000000002</c:v>
                </c:pt>
                <c:pt idx="40">
                  <c:v>62.582000000000001</c:v>
                </c:pt>
                <c:pt idx="41">
                  <c:v>62.976999999999997</c:v>
                </c:pt>
                <c:pt idx="42">
                  <c:v>63.368000000000002</c:v>
                </c:pt>
                <c:pt idx="43">
                  <c:v>63.759</c:v>
                </c:pt>
                <c:pt idx="44">
                  <c:v>64.153999999999996</c:v>
                </c:pt>
                <c:pt idx="45">
                  <c:v>64.555999999999997</c:v>
                </c:pt>
                <c:pt idx="46">
                  <c:v>64.965999999999994</c:v>
                </c:pt>
                <c:pt idx="47">
                  <c:v>65.382999999999996</c:v>
                </c:pt>
                <c:pt idx="48">
                  <c:v>65.802000000000007</c:v>
                </c:pt>
                <c:pt idx="49">
                  <c:v>66.218999999999994</c:v>
                </c:pt>
                <c:pt idx="50">
                  <c:v>66.625</c:v>
                </c:pt>
                <c:pt idx="51">
                  <c:v>67.013000000000005</c:v>
                </c:pt>
                <c:pt idx="52">
                  <c:v>67.376999999999995</c:v>
                </c:pt>
                <c:pt idx="53">
                  <c:v>67.713999999999999</c:v>
                </c:pt>
                <c:pt idx="54">
                  <c:v>68.021000000000001</c:v>
                </c:pt>
                <c:pt idx="55">
                  <c:v>68.302000000000007</c:v>
                </c:pt>
                <c:pt idx="56">
                  <c:v>68.56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69-3339-4133-8834-D83B92D12BF5}"/>
            </c:ext>
          </c:extLst>
        </c:ser>
        <c:ser>
          <c:idx val="108"/>
          <c:order val="106"/>
          <c:tx>
            <c:strRef>
              <c:f>опж!$A$108</c:f>
              <c:strCache>
                <c:ptCount val="1"/>
                <c:pt idx="0">
                  <c:v>Not classified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опж!$B$108:$BF$108</c:f>
            </c:numRef>
          </c:val>
          <c:smooth val="0"/>
          <c:extLst>
            <c:ext xmlns:c16="http://schemas.microsoft.com/office/drawing/2014/chart" uri="{C3380CC4-5D6E-409C-BE32-E72D297353CC}">
              <c16:uniqueId val="{0000006A-3339-4133-8834-D83B92D12BF5}"/>
            </c:ext>
          </c:extLst>
        </c:ser>
        <c:ser>
          <c:idx val="109"/>
          <c:order val="107"/>
          <c:tx>
            <c:strRef>
              <c:f>опж!$A$109</c:f>
              <c:strCache>
                <c:ptCount val="1"/>
                <c:pt idx="0">
                  <c:v>Ireland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опж!$B$109:$BF$109</c:f>
            </c:numRef>
          </c:val>
          <c:smooth val="0"/>
          <c:extLst>
            <c:ext xmlns:c16="http://schemas.microsoft.com/office/drawing/2014/chart" uri="{C3380CC4-5D6E-409C-BE32-E72D297353CC}">
              <c16:uniqueId val="{0000006B-3339-4133-8834-D83B92D12BF5}"/>
            </c:ext>
          </c:extLst>
        </c:ser>
        <c:ser>
          <c:idx val="110"/>
          <c:order val="108"/>
          <c:tx>
            <c:strRef>
              <c:f>опж!$A$110</c:f>
              <c:strCache>
                <c:ptCount val="1"/>
                <c:pt idx="0">
                  <c:v>Iran, Islamic Rep.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опж!$B$110:$BF$110</c:f>
            </c:numRef>
          </c:val>
          <c:smooth val="0"/>
          <c:extLst>
            <c:ext xmlns:c16="http://schemas.microsoft.com/office/drawing/2014/chart" uri="{C3380CC4-5D6E-409C-BE32-E72D297353CC}">
              <c16:uniqueId val="{0000006C-3339-4133-8834-D83B92D12BF5}"/>
            </c:ext>
          </c:extLst>
        </c:ser>
        <c:ser>
          <c:idx val="111"/>
          <c:order val="109"/>
          <c:tx>
            <c:strRef>
              <c:f>опж!$A$111</c:f>
              <c:strCache>
                <c:ptCount val="1"/>
                <c:pt idx="0">
                  <c:v>Iraq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опж!$B$111:$BF$111</c:f>
            </c:numRef>
          </c:val>
          <c:smooth val="0"/>
          <c:extLst>
            <c:ext xmlns:c16="http://schemas.microsoft.com/office/drawing/2014/chart" uri="{C3380CC4-5D6E-409C-BE32-E72D297353CC}">
              <c16:uniqueId val="{0000006D-3339-4133-8834-D83B92D12BF5}"/>
            </c:ext>
          </c:extLst>
        </c:ser>
        <c:ser>
          <c:idx val="112"/>
          <c:order val="110"/>
          <c:tx>
            <c:strRef>
              <c:f>опж!$A$112</c:f>
              <c:strCache>
                <c:ptCount val="1"/>
                <c:pt idx="0">
                  <c:v>Iceland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опж!$B$112:$BF$112</c:f>
            </c:numRef>
          </c:val>
          <c:smooth val="0"/>
          <c:extLst>
            <c:ext xmlns:c16="http://schemas.microsoft.com/office/drawing/2014/chart" uri="{C3380CC4-5D6E-409C-BE32-E72D297353CC}">
              <c16:uniqueId val="{0000006E-3339-4133-8834-D83B92D12BF5}"/>
            </c:ext>
          </c:extLst>
        </c:ser>
        <c:ser>
          <c:idx val="113"/>
          <c:order val="111"/>
          <c:tx>
            <c:strRef>
              <c:f>опж!$A$113</c:f>
              <c:strCache>
                <c:ptCount val="1"/>
                <c:pt idx="0">
                  <c:v>Israel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опж!$B$113:$BF$113</c:f>
            </c:numRef>
          </c:val>
          <c:smooth val="0"/>
          <c:extLst>
            <c:ext xmlns:c16="http://schemas.microsoft.com/office/drawing/2014/chart" uri="{C3380CC4-5D6E-409C-BE32-E72D297353CC}">
              <c16:uniqueId val="{0000006F-3339-4133-8834-D83B92D12BF5}"/>
            </c:ext>
          </c:extLst>
        </c:ser>
        <c:ser>
          <c:idx val="114"/>
          <c:order val="112"/>
          <c:tx>
            <c:strRef>
              <c:f>опж!$A$114</c:f>
              <c:strCache>
                <c:ptCount val="1"/>
                <c:pt idx="0">
                  <c:v>Italy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опж!$B$114:$BF$114</c:f>
            </c:numRef>
          </c:val>
          <c:smooth val="0"/>
          <c:extLst>
            <c:ext xmlns:c16="http://schemas.microsoft.com/office/drawing/2014/chart" uri="{C3380CC4-5D6E-409C-BE32-E72D297353CC}">
              <c16:uniqueId val="{00000070-3339-4133-8834-D83B92D12BF5}"/>
            </c:ext>
          </c:extLst>
        </c:ser>
        <c:ser>
          <c:idx val="115"/>
          <c:order val="113"/>
          <c:tx>
            <c:strRef>
              <c:f>опж!$A$115</c:f>
              <c:strCache>
                <c:ptCount val="1"/>
                <c:pt idx="0">
                  <c:v>Jamaica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опж!$B$115:$BF$115</c:f>
            </c:numRef>
          </c:val>
          <c:smooth val="0"/>
          <c:extLst>
            <c:ext xmlns:c16="http://schemas.microsoft.com/office/drawing/2014/chart" uri="{C3380CC4-5D6E-409C-BE32-E72D297353CC}">
              <c16:uniqueId val="{00000071-3339-4133-8834-D83B92D12BF5}"/>
            </c:ext>
          </c:extLst>
        </c:ser>
        <c:ser>
          <c:idx val="116"/>
          <c:order val="114"/>
          <c:tx>
            <c:strRef>
              <c:f>опж!$A$116</c:f>
              <c:strCache>
                <c:ptCount val="1"/>
                <c:pt idx="0">
                  <c:v>Jordan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опж!$B$116:$BF$116</c:f>
            </c:numRef>
          </c:val>
          <c:smooth val="0"/>
          <c:extLst>
            <c:ext xmlns:c16="http://schemas.microsoft.com/office/drawing/2014/chart" uri="{C3380CC4-5D6E-409C-BE32-E72D297353CC}">
              <c16:uniqueId val="{00000072-3339-4133-8834-D83B92D12BF5}"/>
            </c:ext>
          </c:extLst>
        </c:ser>
        <c:ser>
          <c:idx val="117"/>
          <c:order val="115"/>
          <c:tx>
            <c:strRef>
              <c:f>опж!$A$117</c:f>
              <c:strCache>
                <c:ptCount val="1"/>
                <c:pt idx="0">
                  <c:v>Япония</c:v>
                </c:pt>
              </c:strCache>
            </c:strRef>
          </c:tx>
          <c:spPr>
            <a:ln w="50800">
              <a:solidFill>
                <a:srgbClr val="7030A0"/>
              </a:solidFill>
            </a:ln>
          </c:spPr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опж!$B$117:$BF$117</c:f>
              <c:numCache>
                <c:formatCode>General</c:formatCode>
                <c:ptCount val="57"/>
                <c:pt idx="0">
                  <c:v>67.666097560975629</c:v>
                </c:pt>
                <c:pt idx="1">
                  <c:v>68.31</c:v>
                </c:pt>
                <c:pt idx="2">
                  <c:v>68.594878048780501</c:v>
                </c:pt>
                <c:pt idx="3">
                  <c:v>69.658048780487832</c:v>
                </c:pt>
                <c:pt idx="4">
                  <c:v>70.132439024390251</c:v>
                </c:pt>
                <c:pt idx="5">
                  <c:v>70.201951219512196</c:v>
                </c:pt>
                <c:pt idx="6">
                  <c:v>70.986585365853671</c:v>
                </c:pt>
                <c:pt idx="7">
                  <c:v>71.276585365853663</c:v>
                </c:pt>
                <c:pt idx="8">
                  <c:v>71.61121951219512</c:v>
                </c:pt>
                <c:pt idx="9">
                  <c:v>71.838780487804883</c:v>
                </c:pt>
                <c:pt idx="10">
                  <c:v>71.950243902439027</c:v>
                </c:pt>
                <c:pt idx="11">
                  <c:v>72.882926829268314</c:v>
                </c:pt>
                <c:pt idx="12">
                  <c:v>73.506585365853667</c:v>
                </c:pt>
                <c:pt idx="13">
                  <c:v>73.757560975609749</c:v>
                </c:pt>
                <c:pt idx="14">
                  <c:v>74.393902439024387</c:v>
                </c:pt>
                <c:pt idx="15">
                  <c:v>75.057317073170736</c:v>
                </c:pt>
                <c:pt idx="16">
                  <c:v>75.456829268292708</c:v>
                </c:pt>
                <c:pt idx="17">
                  <c:v>75.898292682926837</c:v>
                </c:pt>
                <c:pt idx="18">
                  <c:v>76.038292682926837</c:v>
                </c:pt>
                <c:pt idx="19">
                  <c:v>76.337560975609776</c:v>
                </c:pt>
                <c:pt idx="20">
                  <c:v>76.091707317073173</c:v>
                </c:pt>
                <c:pt idx="21">
                  <c:v>76.41439024390246</c:v>
                </c:pt>
                <c:pt idx="22">
                  <c:v>76.922926829268306</c:v>
                </c:pt>
                <c:pt idx="23">
                  <c:v>76.961463414634167</c:v>
                </c:pt>
                <c:pt idx="24">
                  <c:v>77.365365853658531</c:v>
                </c:pt>
                <c:pt idx="25">
                  <c:v>77.65048780487804</c:v>
                </c:pt>
                <c:pt idx="26">
                  <c:v>78.064634146341476</c:v>
                </c:pt>
                <c:pt idx="27">
                  <c:v>78.483658536585381</c:v>
                </c:pt>
                <c:pt idx="28">
                  <c:v>78.399268292682933</c:v>
                </c:pt>
                <c:pt idx="29">
                  <c:v>78.818048780487814</c:v>
                </c:pt>
                <c:pt idx="30">
                  <c:v>78.836829268292689</c:v>
                </c:pt>
                <c:pt idx="31">
                  <c:v>79.100731707317081</c:v>
                </c:pt>
                <c:pt idx="32">
                  <c:v>79.153902439024392</c:v>
                </c:pt>
                <c:pt idx="33">
                  <c:v>79.293658536585369</c:v>
                </c:pt>
                <c:pt idx="34">
                  <c:v>79.687073170731708</c:v>
                </c:pt>
                <c:pt idx="35">
                  <c:v>79.536341463414658</c:v>
                </c:pt>
                <c:pt idx="36">
                  <c:v>80.200243902439041</c:v>
                </c:pt>
                <c:pt idx="37">
                  <c:v>80.424146341463413</c:v>
                </c:pt>
                <c:pt idx="38">
                  <c:v>80.501463414634159</c:v>
                </c:pt>
                <c:pt idx="39">
                  <c:v>80.570731707317094</c:v>
                </c:pt>
                <c:pt idx="40">
                  <c:v>81.076097560975626</c:v>
                </c:pt>
                <c:pt idx="41">
                  <c:v>81.417073170731712</c:v>
                </c:pt>
                <c:pt idx="42">
                  <c:v>81.563414634146341</c:v>
                </c:pt>
                <c:pt idx="43">
                  <c:v>81.760000000000005</c:v>
                </c:pt>
                <c:pt idx="44">
                  <c:v>82.03024390243904</c:v>
                </c:pt>
                <c:pt idx="45">
                  <c:v>81.925121951219523</c:v>
                </c:pt>
                <c:pt idx="46">
                  <c:v>82.321951219512201</c:v>
                </c:pt>
                <c:pt idx="47">
                  <c:v>82.507073170731715</c:v>
                </c:pt>
                <c:pt idx="48">
                  <c:v>82.587560975609776</c:v>
                </c:pt>
                <c:pt idx="49">
                  <c:v>82.931463414634152</c:v>
                </c:pt>
                <c:pt idx="50">
                  <c:v>82.842682926829269</c:v>
                </c:pt>
                <c:pt idx="51">
                  <c:v>82.591219512195138</c:v>
                </c:pt>
                <c:pt idx="52">
                  <c:v>83.096097560975608</c:v>
                </c:pt>
                <c:pt idx="53">
                  <c:v>83.331951219512206</c:v>
                </c:pt>
                <c:pt idx="54">
                  <c:v>83.5878048780488</c:v>
                </c:pt>
                <c:pt idx="55">
                  <c:v>83.793902439024393</c:v>
                </c:pt>
                <c:pt idx="56">
                  <c:v>83.984878048780502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73-3339-4133-8834-D83B92D12BF5}"/>
            </c:ext>
          </c:extLst>
        </c:ser>
        <c:ser>
          <c:idx val="118"/>
          <c:order val="116"/>
          <c:tx>
            <c:strRef>
              <c:f>опж!$A$118</c:f>
              <c:strCache>
                <c:ptCount val="1"/>
                <c:pt idx="0">
                  <c:v>Казахстан</c:v>
                </c:pt>
              </c:strCache>
            </c:strRef>
          </c:tx>
          <c:spPr>
            <a:ln w="50800">
              <a:solidFill>
                <a:srgbClr val="002060"/>
              </a:solidFill>
            </a:ln>
          </c:spPr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опж!$B$118:$BF$118</c:f>
              <c:numCache>
                <c:formatCode>General</c:formatCode>
                <c:ptCount val="57"/>
                <c:pt idx="0">
                  <c:v>58.367585365853671</c:v>
                </c:pt>
                <c:pt idx="1">
                  <c:v>58.781585365853665</c:v>
                </c:pt>
                <c:pt idx="2">
                  <c:v>59.199073170731715</c:v>
                </c:pt>
                <c:pt idx="3">
                  <c:v>59.618560975609761</c:v>
                </c:pt>
                <c:pt idx="4">
                  <c:v>60.036048780487818</c:v>
                </c:pt>
                <c:pt idx="5">
                  <c:v>60.449024390243906</c:v>
                </c:pt>
                <c:pt idx="6">
                  <c:v>60.852000000000004</c:v>
                </c:pt>
                <c:pt idx="7">
                  <c:v>61.23948780487806</c:v>
                </c:pt>
                <c:pt idx="8">
                  <c:v>61.608975609756108</c:v>
                </c:pt>
                <c:pt idx="9">
                  <c:v>61.95646341463415</c:v>
                </c:pt>
                <c:pt idx="10">
                  <c:v>62.276463414634158</c:v>
                </c:pt>
                <c:pt idx="11">
                  <c:v>62.564951219512203</c:v>
                </c:pt>
                <c:pt idx="12">
                  <c:v>62.824951219512208</c:v>
                </c:pt>
                <c:pt idx="13">
                  <c:v>63.060439024390249</c:v>
                </c:pt>
                <c:pt idx="14">
                  <c:v>63.279926829268312</c:v>
                </c:pt>
                <c:pt idx="15">
                  <c:v>63.492365853658548</c:v>
                </c:pt>
                <c:pt idx="16">
                  <c:v>63.709756097560991</c:v>
                </c:pt>
                <c:pt idx="17">
                  <c:v>63.940585365853671</c:v>
                </c:pt>
                <c:pt idx="18">
                  <c:v>64.191902439024403</c:v>
                </c:pt>
                <c:pt idx="19">
                  <c:v>64.466731707317081</c:v>
                </c:pt>
                <c:pt idx="20">
                  <c:v>66.624390243902454</c:v>
                </c:pt>
                <c:pt idx="21">
                  <c:v>66.706097560975621</c:v>
                </c:pt>
                <c:pt idx="22">
                  <c:v>66.787804878048803</c:v>
                </c:pt>
                <c:pt idx="23">
                  <c:v>67.662195121951228</c:v>
                </c:pt>
                <c:pt idx="24">
                  <c:v>68.536585365853668</c:v>
                </c:pt>
                <c:pt idx="25">
                  <c:v>68.536585365853668</c:v>
                </c:pt>
                <c:pt idx="26">
                  <c:v>68.913414634146335</c:v>
                </c:pt>
                <c:pt idx="27">
                  <c:v>69.290243902439045</c:v>
                </c:pt>
                <c:pt idx="28">
                  <c:v>68.848780487804873</c:v>
                </c:pt>
                <c:pt idx="29">
                  <c:v>68.29024390243903</c:v>
                </c:pt>
                <c:pt idx="30">
                  <c:v>68.336585365853651</c:v>
                </c:pt>
                <c:pt idx="31">
                  <c:v>67.982926829268308</c:v>
                </c:pt>
                <c:pt idx="32">
                  <c:v>67.731707317073187</c:v>
                </c:pt>
                <c:pt idx="33">
                  <c:v>66.726829268292704</c:v>
                </c:pt>
                <c:pt idx="34">
                  <c:v>65.673170731707316</c:v>
                </c:pt>
                <c:pt idx="35">
                  <c:v>64.919512195121968</c:v>
                </c:pt>
                <c:pt idx="36">
                  <c:v>64.109756097560989</c:v>
                </c:pt>
                <c:pt idx="37">
                  <c:v>64.463414634146346</c:v>
                </c:pt>
                <c:pt idx="38">
                  <c:v>64.560975609756113</c:v>
                </c:pt>
                <c:pt idx="39">
                  <c:v>65.519512195121962</c:v>
                </c:pt>
                <c:pt idx="40">
                  <c:v>65.51707317073172</c:v>
                </c:pt>
                <c:pt idx="41">
                  <c:v>65.768292682926827</c:v>
                </c:pt>
                <c:pt idx="42">
                  <c:v>65.968292682926844</c:v>
                </c:pt>
                <c:pt idx="43">
                  <c:v>65.865853658536594</c:v>
                </c:pt>
                <c:pt idx="44">
                  <c:v>65.887804878048783</c:v>
                </c:pt>
                <c:pt idx="45">
                  <c:v>65.909756097560987</c:v>
                </c:pt>
                <c:pt idx="46">
                  <c:v>66.160975609756107</c:v>
                </c:pt>
                <c:pt idx="47">
                  <c:v>66.504878048780498</c:v>
                </c:pt>
                <c:pt idx="48">
                  <c:v>67.021951219512204</c:v>
                </c:pt>
                <c:pt idx="49">
                  <c:v>68.429268292682934</c:v>
                </c:pt>
                <c:pt idx="50">
                  <c:v>68.295365853658538</c:v>
                </c:pt>
                <c:pt idx="51">
                  <c:v>68.98</c:v>
                </c:pt>
                <c:pt idx="52">
                  <c:v>69.61</c:v>
                </c:pt>
                <c:pt idx="53">
                  <c:v>70.45</c:v>
                </c:pt>
                <c:pt idx="54">
                  <c:v>71.62</c:v>
                </c:pt>
                <c:pt idx="55">
                  <c:v>72</c:v>
                </c:pt>
                <c:pt idx="56">
                  <c:v>72.3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74-3339-4133-8834-D83B92D12BF5}"/>
            </c:ext>
          </c:extLst>
        </c:ser>
        <c:ser>
          <c:idx val="119"/>
          <c:order val="117"/>
          <c:tx>
            <c:strRef>
              <c:f>опж!$A$119</c:f>
              <c:strCache>
                <c:ptCount val="1"/>
                <c:pt idx="0">
                  <c:v>Kenya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опж!$B$119:$BF$119</c:f>
            </c:numRef>
          </c:val>
          <c:smooth val="0"/>
          <c:extLst>
            <c:ext xmlns:c16="http://schemas.microsoft.com/office/drawing/2014/chart" uri="{C3380CC4-5D6E-409C-BE32-E72D297353CC}">
              <c16:uniqueId val="{00000075-3339-4133-8834-D83B92D12BF5}"/>
            </c:ext>
          </c:extLst>
        </c:ser>
        <c:ser>
          <c:idx val="120"/>
          <c:order val="118"/>
          <c:tx>
            <c:strRef>
              <c:f>опж!$A$120</c:f>
              <c:strCache>
                <c:ptCount val="1"/>
                <c:pt idx="0">
                  <c:v>Kyrgyz Republic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опж!$B$120:$BF$120</c:f>
            </c:numRef>
          </c:val>
          <c:smooth val="0"/>
          <c:extLst>
            <c:ext xmlns:c16="http://schemas.microsoft.com/office/drawing/2014/chart" uri="{C3380CC4-5D6E-409C-BE32-E72D297353CC}">
              <c16:uniqueId val="{00000076-3339-4133-8834-D83B92D12BF5}"/>
            </c:ext>
          </c:extLst>
        </c:ser>
        <c:ser>
          <c:idx val="121"/>
          <c:order val="119"/>
          <c:tx>
            <c:strRef>
              <c:f>опж!$A$121</c:f>
              <c:strCache>
                <c:ptCount val="1"/>
                <c:pt idx="0">
                  <c:v>Cambodia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опж!$B$121:$BF$121</c:f>
            </c:numRef>
          </c:val>
          <c:smooth val="0"/>
          <c:extLst>
            <c:ext xmlns:c16="http://schemas.microsoft.com/office/drawing/2014/chart" uri="{C3380CC4-5D6E-409C-BE32-E72D297353CC}">
              <c16:uniqueId val="{00000077-3339-4133-8834-D83B92D12BF5}"/>
            </c:ext>
          </c:extLst>
        </c:ser>
        <c:ser>
          <c:idx val="122"/>
          <c:order val="120"/>
          <c:tx>
            <c:strRef>
              <c:f>опж!$A$122</c:f>
              <c:strCache>
                <c:ptCount val="1"/>
                <c:pt idx="0">
                  <c:v>Kiribati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опж!$B$122:$BF$122</c:f>
            </c:numRef>
          </c:val>
          <c:smooth val="0"/>
          <c:extLst>
            <c:ext xmlns:c16="http://schemas.microsoft.com/office/drawing/2014/chart" uri="{C3380CC4-5D6E-409C-BE32-E72D297353CC}">
              <c16:uniqueId val="{00000078-3339-4133-8834-D83B92D12BF5}"/>
            </c:ext>
          </c:extLst>
        </c:ser>
        <c:ser>
          <c:idx val="123"/>
          <c:order val="121"/>
          <c:tx>
            <c:strRef>
              <c:f>опж!$A$123</c:f>
              <c:strCache>
                <c:ptCount val="1"/>
                <c:pt idx="0">
                  <c:v>St. Kitts and Nevis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опж!$B$123:$BF$123</c:f>
            </c:numRef>
          </c:val>
          <c:smooth val="0"/>
          <c:extLst>
            <c:ext xmlns:c16="http://schemas.microsoft.com/office/drawing/2014/chart" uri="{C3380CC4-5D6E-409C-BE32-E72D297353CC}">
              <c16:uniqueId val="{00000079-3339-4133-8834-D83B92D12BF5}"/>
            </c:ext>
          </c:extLst>
        </c:ser>
        <c:ser>
          <c:idx val="124"/>
          <c:order val="122"/>
          <c:tx>
            <c:strRef>
              <c:f>опж!$A$124</c:f>
              <c:strCache>
                <c:ptCount val="1"/>
                <c:pt idx="0">
                  <c:v>Южная Корея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опж!$B$124:$BF$124</c:f>
            </c:numRef>
          </c:val>
          <c:smooth val="0"/>
          <c:extLst>
            <c:ext xmlns:c16="http://schemas.microsoft.com/office/drawing/2014/chart" uri="{C3380CC4-5D6E-409C-BE32-E72D297353CC}">
              <c16:uniqueId val="{0000007A-3339-4133-8834-D83B92D12BF5}"/>
            </c:ext>
          </c:extLst>
        </c:ser>
        <c:ser>
          <c:idx val="125"/>
          <c:order val="123"/>
          <c:tx>
            <c:strRef>
              <c:f>опж!$A$125</c:f>
              <c:strCache>
                <c:ptCount val="1"/>
                <c:pt idx="0">
                  <c:v>Kuwait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опж!$B$125:$BF$125</c:f>
            </c:numRef>
          </c:val>
          <c:smooth val="0"/>
          <c:extLst>
            <c:ext xmlns:c16="http://schemas.microsoft.com/office/drawing/2014/chart" uri="{C3380CC4-5D6E-409C-BE32-E72D297353CC}">
              <c16:uniqueId val="{0000007B-3339-4133-8834-D83B92D12BF5}"/>
            </c:ext>
          </c:extLst>
        </c:ser>
        <c:ser>
          <c:idx val="126"/>
          <c:order val="124"/>
          <c:tx>
            <c:strRef>
              <c:f>опж!$A$126</c:f>
              <c:strCache>
                <c:ptCount val="1"/>
                <c:pt idx="0">
                  <c:v>Latin America &amp; Caribbean (excluding high income)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опж!$B$126:$BF$126</c:f>
            </c:numRef>
          </c:val>
          <c:smooth val="0"/>
          <c:extLst>
            <c:ext xmlns:c16="http://schemas.microsoft.com/office/drawing/2014/chart" uri="{C3380CC4-5D6E-409C-BE32-E72D297353CC}">
              <c16:uniqueId val="{0000007C-3339-4133-8834-D83B92D12BF5}"/>
            </c:ext>
          </c:extLst>
        </c:ser>
        <c:ser>
          <c:idx val="127"/>
          <c:order val="125"/>
          <c:tx>
            <c:strRef>
              <c:f>опж!$A$127</c:f>
              <c:strCache>
                <c:ptCount val="1"/>
                <c:pt idx="0">
                  <c:v>Lao PDR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опж!$B$127:$BF$127</c:f>
            </c:numRef>
          </c:val>
          <c:smooth val="0"/>
          <c:extLst>
            <c:ext xmlns:c16="http://schemas.microsoft.com/office/drawing/2014/chart" uri="{C3380CC4-5D6E-409C-BE32-E72D297353CC}">
              <c16:uniqueId val="{0000007D-3339-4133-8834-D83B92D12BF5}"/>
            </c:ext>
          </c:extLst>
        </c:ser>
        <c:ser>
          <c:idx val="128"/>
          <c:order val="126"/>
          <c:tx>
            <c:strRef>
              <c:f>опж!$A$128</c:f>
              <c:strCache>
                <c:ptCount val="1"/>
                <c:pt idx="0">
                  <c:v>Lebanon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опж!$B$128:$BF$128</c:f>
            </c:numRef>
          </c:val>
          <c:smooth val="0"/>
          <c:extLst>
            <c:ext xmlns:c16="http://schemas.microsoft.com/office/drawing/2014/chart" uri="{C3380CC4-5D6E-409C-BE32-E72D297353CC}">
              <c16:uniqueId val="{0000007E-3339-4133-8834-D83B92D12BF5}"/>
            </c:ext>
          </c:extLst>
        </c:ser>
        <c:ser>
          <c:idx val="129"/>
          <c:order val="127"/>
          <c:tx>
            <c:strRef>
              <c:f>опж!$A$129</c:f>
              <c:strCache>
                <c:ptCount val="1"/>
                <c:pt idx="0">
                  <c:v>Liberia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опж!$B$129:$BF$129</c:f>
            </c:numRef>
          </c:val>
          <c:smooth val="0"/>
          <c:extLst>
            <c:ext xmlns:c16="http://schemas.microsoft.com/office/drawing/2014/chart" uri="{C3380CC4-5D6E-409C-BE32-E72D297353CC}">
              <c16:uniqueId val="{0000007F-3339-4133-8834-D83B92D12BF5}"/>
            </c:ext>
          </c:extLst>
        </c:ser>
        <c:ser>
          <c:idx val="130"/>
          <c:order val="128"/>
          <c:tx>
            <c:strRef>
              <c:f>опж!$A$130</c:f>
              <c:strCache>
                <c:ptCount val="1"/>
                <c:pt idx="0">
                  <c:v>Libya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опж!$B$130:$BF$130</c:f>
            </c:numRef>
          </c:val>
          <c:smooth val="0"/>
          <c:extLst>
            <c:ext xmlns:c16="http://schemas.microsoft.com/office/drawing/2014/chart" uri="{C3380CC4-5D6E-409C-BE32-E72D297353CC}">
              <c16:uniqueId val="{00000080-3339-4133-8834-D83B92D12BF5}"/>
            </c:ext>
          </c:extLst>
        </c:ser>
        <c:ser>
          <c:idx val="131"/>
          <c:order val="129"/>
          <c:tx>
            <c:strRef>
              <c:f>опж!$A$131</c:f>
              <c:strCache>
                <c:ptCount val="1"/>
                <c:pt idx="0">
                  <c:v>St. Lucia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опж!$B$131:$BF$131</c:f>
            </c:numRef>
          </c:val>
          <c:smooth val="0"/>
          <c:extLst>
            <c:ext xmlns:c16="http://schemas.microsoft.com/office/drawing/2014/chart" uri="{C3380CC4-5D6E-409C-BE32-E72D297353CC}">
              <c16:uniqueId val="{00000081-3339-4133-8834-D83B92D12BF5}"/>
            </c:ext>
          </c:extLst>
        </c:ser>
        <c:ser>
          <c:idx val="132"/>
          <c:order val="130"/>
          <c:tx>
            <c:strRef>
              <c:f>опж!$A$132</c:f>
              <c:strCache>
                <c:ptCount val="1"/>
                <c:pt idx="0">
                  <c:v>Latin America &amp; Caribbean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опж!$B$132:$BF$132</c:f>
            </c:numRef>
          </c:val>
          <c:smooth val="0"/>
          <c:extLst>
            <c:ext xmlns:c16="http://schemas.microsoft.com/office/drawing/2014/chart" uri="{C3380CC4-5D6E-409C-BE32-E72D297353CC}">
              <c16:uniqueId val="{00000082-3339-4133-8834-D83B92D12BF5}"/>
            </c:ext>
          </c:extLst>
        </c:ser>
        <c:ser>
          <c:idx val="133"/>
          <c:order val="131"/>
          <c:tx>
            <c:strRef>
              <c:f>опж!$A$133</c:f>
              <c:strCache>
                <c:ptCount val="1"/>
                <c:pt idx="0">
                  <c:v>Least developed countries: UN classification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опж!$B$133:$BF$133</c:f>
            </c:numRef>
          </c:val>
          <c:smooth val="0"/>
          <c:extLst>
            <c:ext xmlns:c16="http://schemas.microsoft.com/office/drawing/2014/chart" uri="{C3380CC4-5D6E-409C-BE32-E72D297353CC}">
              <c16:uniqueId val="{00000083-3339-4133-8834-D83B92D12BF5}"/>
            </c:ext>
          </c:extLst>
        </c:ser>
        <c:ser>
          <c:idx val="134"/>
          <c:order val="132"/>
          <c:tx>
            <c:strRef>
              <c:f>опж!$A$134</c:f>
              <c:strCache>
                <c:ptCount val="1"/>
                <c:pt idx="0">
                  <c:v>Low income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опж!$B$134:$BF$134</c:f>
            </c:numRef>
          </c:val>
          <c:smooth val="0"/>
          <c:extLst>
            <c:ext xmlns:c16="http://schemas.microsoft.com/office/drawing/2014/chart" uri="{C3380CC4-5D6E-409C-BE32-E72D297353CC}">
              <c16:uniqueId val="{00000084-3339-4133-8834-D83B92D12BF5}"/>
            </c:ext>
          </c:extLst>
        </c:ser>
        <c:ser>
          <c:idx val="135"/>
          <c:order val="133"/>
          <c:tx>
            <c:strRef>
              <c:f>опж!$A$135</c:f>
              <c:strCache>
                <c:ptCount val="1"/>
                <c:pt idx="0">
                  <c:v>Liechtenstein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опж!$B$135:$BF$135</c:f>
            </c:numRef>
          </c:val>
          <c:smooth val="0"/>
          <c:extLst>
            <c:ext xmlns:c16="http://schemas.microsoft.com/office/drawing/2014/chart" uri="{C3380CC4-5D6E-409C-BE32-E72D297353CC}">
              <c16:uniqueId val="{00000085-3339-4133-8834-D83B92D12BF5}"/>
            </c:ext>
          </c:extLst>
        </c:ser>
        <c:ser>
          <c:idx val="136"/>
          <c:order val="134"/>
          <c:tx>
            <c:strRef>
              <c:f>опж!$A$136</c:f>
              <c:strCache>
                <c:ptCount val="1"/>
                <c:pt idx="0">
                  <c:v>Sri Lanka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опж!$B$136:$BF$136</c:f>
            </c:numRef>
          </c:val>
          <c:smooth val="0"/>
          <c:extLst>
            <c:ext xmlns:c16="http://schemas.microsoft.com/office/drawing/2014/chart" uri="{C3380CC4-5D6E-409C-BE32-E72D297353CC}">
              <c16:uniqueId val="{00000086-3339-4133-8834-D83B92D12BF5}"/>
            </c:ext>
          </c:extLst>
        </c:ser>
        <c:ser>
          <c:idx val="137"/>
          <c:order val="135"/>
          <c:tx>
            <c:strRef>
              <c:f>опж!$A$137</c:f>
              <c:strCache>
                <c:ptCount val="1"/>
                <c:pt idx="0">
                  <c:v>Lower middle income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опж!$B$137:$BF$137</c:f>
            </c:numRef>
          </c:val>
          <c:smooth val="0"/>
          <c:extLst>
            <c:ext xmlns:c16="http://schemas.microsoft.com/office/drawing/2014/chart" uri="{C3380CC4-5D6E-409C-BE32-E72D297353CC}">
              <c16:uniqueId val="{00000087-3339-4133-8834-D83B92D12BF5}"/>
            </c:ext>
          </c:extLst>
        </c:ser>
        <c:ser>
          <c:idx val="138"/>
          <c:order val="136"/>
          <c:tx>
            <c:strRef>
              <c:f>опж!$A$138</c:f>
              <c:strCache>
                <c:ptCount val="1"/>
                <c:pt idx="0">
                  <c:v>Low &amp; middle income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опж!$B$138:$BF$138</c:f>
            </c:numRef>
          </c:val>
          <c:smooth val="0"/>
          <c:extLst>
            <c:ext xmlns:c16="http://schemas.microsoft.com/office/drawing/2014/chart" uri="{C3380CC4-5D6E-409C-BE32-E72D297353CC}">
              <c16:uniqueId val="{00000088-3339-4133-8834-D83B92D12BF5}"/>
            </c:ext>
          </c:extLst>
        </c:ser>
        <c:ser>
          <c:idx val="139"/>
          <c:order val="137"/>
          <c:tx>
            <c:strRef>
              <c:f>опж!$A$139</c:f>
              <c:strCache>
                <c:ptCount val="1"/>
                <c:pt idx="0">
                  <c:v>Lesotho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опж!$B$139:$BF$139</c:f>
            </c:numRef>
          </c:val>
          <c:smooth val="0"/>
          <c:extLst>
            <c:ext xmlns:c16="http://schemas.microsoft.com/office/drawing/2014/chart" uri="{C3380CC4-5D6E-409C-BE32-E72D297353CC}">
              <c16:uniqueId val="{00000089-3339-4133-8834-D83B92D12BF5}"/>
            </c:ext>
          </c:extLst>
        </c:ser>
        <c:ser>
          <c:idx val="140"/>
          <c:order val="138"/>
          <c:tx>
            <c:strRef>
              <c:f>опж!$A$140</c:f>
              <c:strCache>
                <c:ptCount val="1"/>
                <c:pt idx="0">
                  <c:v>Late-demographic dividend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опж!$B$140:$BF$140</c:f>
            </c:numRef>
          </c:val>
          <c:smooth val="0"/>
          <c:extLst>
            <c:ext xmlns:c16="http://schemas.microsoft.com/office/drawing/2014/chart" uri="{C3380CC4-5D6E-409C-BE32-E72D297353CC}">
              <c16:uniqueId val="{0000008A-3339-4133-8834-D83B92D12BF5}"/>
            </c:ext>
          </c:extLst>
        </c:ser>
        <c:ser>
          <c:idx val="141"/>
          <c:order val="139"/>
          <c:tx>
            <c:strRef>
              <c:f>опж!$A$141</c:f>
              <c:strCache>
                <c:ptCount val="1"/>
                <c:pt idx="0">
                  <c:v>Lithuania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опж!$B$141:$BF$141</c:f>
            </c:numRef>
          </c:val>
          <c:smooth val="0"/>
          <c:extLst>
            <c:ext xmlns:c16="http://schemas.microsoft.com/office/drawing/2014/chart" uri="{C3380CC4-5D6E-409C-BE32-E72D297353CC}">
              <c16:uniqueId val="{0000008B-3339-4133-8834-D83B92D12BF5}"/>
            </c:ext>
          </c:extLst>
        </c:ser>
        <c:ser>
          <c:idx val="142"/>
          <c:order val="140"/>
          <c:tx>
            <c:strRef>
              <c:f>опж!$A$142</c:f>
              <c:strCache>
                <c:ptCount val="1"/>
                <c:pt idx="0">
                  <c:v>Luxembourg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опж!$B$142:$BF$142</c:f>
            </c:numRef>
          </c:val>
          <c:smooth val="0"/>
          <c:extLst>
            <c:ext xmlns:c16="http://schemas.microsoft.com/office/drawing/2014/chart" uri="{C3380CC4-5D6E-409C-BE32-E72D297353CC}">
              <c16:uniqueId val="{0000008C-3339-4133-8834-D83B92D12BF5}"/>
            </c:ext>
          </c:extLst>
        </c:ser>
        <c:ser>
          <c:idx val="143"/>
          <c:order val="141"/>
          <c:tx>
            <c:strRef>
              <c:f>опж!$A$143</c:f>
              <c:strCache>
                <c:ptCount val="1"/>
                <c:pt idx="0">
                  <c:v>Latvia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опж!$B$143:$BF$143</c:f>
            </c:numRef>
          </c:val>
          <c:smooth val="0"/>
          <c:extLst>
            <c:ext xmlns:c16="http://schemas.microsoft.com/office/drawing/2014/chart" uri="{C3380CC4-5D6E-409C-BE32-E72D297353CC}">
              <c16:uniqueId val="{0000008D-3339-4133-8834-D83B92D12BF5}"/>
            </c:ext>
          </c:extLst>
        </c:ser>
        <c:ser>
          <c:idx val="144"/>
          <c:order val="142"/>
          <c:tx>
            <c:strRef>
              <c:f>опж!$A$144</c:f>
              <c:strCache>
                <c:ptCount val="1"/>
                <c:pt idx="0">
                  <c:v>Macao SAR, China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опж!$B$144:$BF$144</c:f>
            </c:numRef>
          </c:val>
          <c:smooth val="0"/>
          <c:extLst>
            <c:ext xmlns:c16="http://schemas.microsoft.com/office/drawing/2014/chart" uri="{C3380CC4-5D6E-409C-BE32-E72D297353CC}">
              <c16:uniqueId val="{0000008E-3339-4133-8834-D83B92D12BF5}"/>
            </c:ext>
          </c:extLst>
        </c:ser>
        <c:ser>
          <c:idx val="145"/>
          <c:order val="143"/>
          <c:tx>
            <c:strRef>
              <c:f>опж!$A$145</c:f>
              <c:strCache>
                <c:ptCount val="1"/>
                <c:pt idx="0">
                  <c:v>St. Martin (French part)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опж!$B$145:$BF$145</c:f>
            </c:numRef>
          </c:val>
          <c:smooth val="0"/>
          <c:extLst>
            <c:ext xmlns:c16="http://schemas.microsoft.com/office/drawing/2014/chart" uri="{C3380CC4-5D6E-409C-BE32-E72D297353CC}">
              <c16:uniqueId val="{0000008F-3339-4133-8834-D83B92D12BF5}"/>
            </c:ext>
          </c:extLst>
        </c:ser>
        <c:ser>
          <c:idx val="146"/>
          <c:order val="144"/>
          <c:tx>
            <c:strRef>
              <c:f>опж!$A$146</c:f>
              <c:strCache>
                <c:ptCount val="1"/>
                <c:pt idx="0">
                  <c:v>Morocco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опж!$B$146:$BF$146</c:f>
            </c:numRef>
          </c:val>
          <c:smooth val="0"/>
          <c:extLst>
            <c:ext xmlns:c16="http://schemas.microsoft.com/office/drawing/2014/chart" uri="{C3380CC4-5D6E-409C-BE32-E72D297353CC}">
              <c16:uniqueId val="{00000090-3339-4133-8834-D83B92D12BF5}"/>
            </c:ext>
          </c:extLst>
        </c:ser>
        <c:ser>
          <c:idx val="147"/>
          <c:order val="145"/>
          <c:tx>
            <c:strRef>
              <c:f>опж!$A$147</c:f>
              <c:strCache>
                <c:ptCount val="1"/>
                <c:pt idx="0">
                  <c:v>Monaco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опж!$B$147:$BF$147</c:f>
            </c:numRef>
          </c:val>
          <c:smooth val="0"/>
          <c:extLst>
            <c:ext xmlns:c16="http://schemas.microsoft.com/office/drawing/2014/chart" uri="{C3380CC4-5D6E-409C-BE32-E72D297353CC}">
              <c16:uniqueId val="{00000091-3339-4133-8834-D83B92D12BF5}"/>
            </c:ext>
          </c:extLst>
        </c:ser>
        <c:ser>
          <c:idx val="148"/>
          <c:order val="146"/>
          <c:tx>
            <c:strRef>
              <c:f>опж!$A$148</c:f>
              <c:strCache>
                <c:ptCount val="1"/>
                <c:pt idx="0">
                  <c:v>Moldova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опж!$B$148:$BF$148</c:f>
            </c:numRef>
          </c:val>
          <c:smooth val="0"/>
          <c:extLst>
            <c:ext xmlns:c16="http://schemas.microsoft.com/office/drawing/2014/chart" uri="{C3380CC4-5D6E-409C-BE32-E72D297353CC}">
              <c16:uniqueId val="{00000092-3339-4133-8834-D83B92D12BF5}"/>
            </c:ext>
          </c:extLst>
        </c:ser>
        <c:ser>
          <c:idx val="149"/>
          <c:order val="147"/>
          <c:tx>
            <c:strRef>
              <c:f>опж!$A$149</c:f>
              <c:strCache>
                <c:ptCount val="1"/>
                <c:pt idx="0">
                  <c:v>Madagascar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опж!$B$149:$BF$149</c:f>
            </c:numRef>
          </c:val>
          <c:smooth val="0"/>
          <c:extLst>
            <c:ext xmlns:c16="http://schemas.microsoft.com/office/drawing/2014/chart" uri="{C3380CC4-5D6E-409C-BE32-E72D297353CC}">
              <c16:uniqueId val="{00000093-3339-4133-8834-D83B92D12BF5}"/>
            </c:ext>
          </c:extLst>
        </c:ser>
        <c:ser>
          <c:idx val="150"/>
          <c:order val="148"/>
          <c:tx>
            <c:strRef>
              <c:f>опж!$A$150</c:f>
              <c:strCache>
                <c:ptCount val="1"/>
                <c:pt idx="0">
                  <c:v>Maldives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опж!$B$150:$BF$150</c:f>
            </c:numRef>
          </c:val>
          <c:smooth val="0"/>
          <c:extLst>
            <c:ext xmlns:c16="http://schemas.microsoft.com/office/drawing/2014/chart" uri="{C3380CC4-5D6E-409C-BE32-E72D297353CC}">
              <c16:uniqueId val="{00000094-3339-4133-8834-D83B92D12BF5}"/>
            </c:ext>
          </c:extLst>
        </c:ser>
        <c:ser>
          <c:idx val="151"/>
          <c:order val="149"/>
          <c:tx>
            <c:strRef>
              <c:f>опж!$A$151</c:f>
              <c:strCache>
                <c:ptCount val="1"/>
                <c:pt idx="0">
                  <c:v>Middle East &amp; North Africa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опж!$B$151:$BF$151</c:f>
            </c:numRef>
          </c:val>
          <c:smooth val="0"/>
          <c:extLst>
            <c:ext xmlns:c16="http://schemas.microsoft.com/office/drawing/2014/chart" uri="{C3380CC4-5D6E-409C-BE32-E72D297353CC}">
              <c16:uniqueId val="{00000095-3339-4133-8834-D83B92D12BF5}"/>
            </c:ext>
          </c:extLst>
        </c:ser>
        <c:ser>
          <c:idx val="152"/>
          <c:order val="150"/>
          <c:tx>
            <c:strRef>
              <c:f>опж!$A$152</c:f>
              <c:strCache>
                <c:ptCount val="1"/>
                <c:pt idx="0">
                  <c:v>Mexico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опж!$B$152:$BF$152</c:f>
            </c:numRef>
          </c:val>
          <c:smooth val="0"/>
          <c:extLst>
            <c:ext xmlns:c16="http://schemas.microsoft.com/office/drawing/2014/chart" uri="{C3380CC4-5D6E-409C-BE32-E72D297353CC}">
              <c16:uniqueId val="{00000096-3339-4133-8834-D83B92D12BF5}"/>
            </c:ext>
          </c:extLst>
        </c:ser>
        <c:ser>
          <c:idx val="153"/>
          <c:order val="151"/>
          <c:tx>
            <c:strRef>
              <c:f>опж!$A$153</c:f>
              <c:strCache>
                <c:ptCount val="1"/>
                <c:pt idx="0">
                  <c:v>Marshall Islands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опж!$B$153:$BF$153</c:f>
            </c:numRef>
          </c:val>
          <c:smooth val="0"/>
          <c:extLst>
            <c:ext xmlns:c16="http://schemas.microsoft.com/office/drawing/2014/chart" uri="{C3380CC4-5D6E-409C-BE32-E72D297353CC}">
              <c16:uniqueId val="{00000097-3339-4133-8834-D83B92D12BF5}"/>
            </c:ext>
          </c:extLst>
        </c:ser>
        <c:ser>
          <c:idx val="154"/>
          <c:order val="152"/>
          <c:tx>
            <c:strRef>
              <c:f>опж!$A$154</c:f>
              <c:strCache>
                <c:ptCount val="1"/>
                <c:pt idx="0">
                  <c:v>Middle income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опж!$B$154:$BF$154</c:f>
            </c:numRef>
          </c:val>
          <c:smooth val="0"/>
          <c:extLst>
            <c:ext xmlns:c16="http://schemas.microsoft.com/office/drawing/2014/chart" uri="{C3380CC4-5D6E-409C-BE32-E72D297353CC}">
              <c16:uniqueId val="{00000098-3339-4133-8834-D83B92D12BF5}"/>
            </c:ext>
          </c:extLst>
        </c:ser>
        <c:ser>
          <c:idx val="155"/>
          <c:order val="153"/>
          <c:tx>
            <c:strRef>
              <c:f>опж!$A$155</c:f>
              <c:strCache>
                <c:ptCount val="1"/>
                <c:pt idx="0">
                  <c:v>Macedonia, FYR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опж!$B$155:$BF$155</c:f>
            </c:numRef>
          </c:val>
          <c:smooth val="0"/>
          <c:extLst>
            <c:ext xmlns:c16="http://schemas.microsoft.com/office/drawing/2014/chart" uri="{C3380CC4-5D6E-409C-BE32-E72D297353CC}">
              <c16:uniqueId val="{00000099-3339-4133-8834-D83B92D12BF5}"/>
            </c:ext>
          </c:extLst>
        </c:ser>
        <c:ser>
          <c:idx val="156"/>
          <c:order val="154"/>
          <c:tx>
            <c:strRef>
              <c:f>опж!$A$156</c:f>
              <c:strCache>
                <c:ptCount val="1"/>
                <c:pt idx="0">
                  <c:v>Mali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опж!$B$156:$BF$156</c:f>
            </c:numRef>
          </c:val>
          <c:smooth val="0"/>
          <c:extLst>
            <c:ext xmlns:c16="http://schemas.microsoft.com/office/drawing/2014/chart" uri="{C3380CC4-5D6E-409C-BE32-E72D297353CC}">
              <c16:uniqueId val="{0000009A-3339-4133-8834-D83B92D12BF5}"/>
            </c:ext>
          </c:extLst>
        </c:ser>
        <c:ser>
          <c:idx val="157"/>
          <c:order val="155"/>
          <c:tx>
            <c:strRef>
              <c:f>опж!$A$157</c:f>
              <c:strCache>
                <c:ptCount val="1"/>
                <c:pt idx="0">
                  <c:v>Malta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опж!$B$157:$BF$157</c:f>
            </c:numRef>
          </c:val>
          <c:smooth val="0"/>
          <c:extLst>
            <c:ext xmlns:c16="http://schemas.microsoft.com/office/drawing/2014/chart" uri="{C3380CC4-5D6E-409C-BE32-E72D297353CC}">
              <c16:uniqueId val="{0000009B-3339-4133-8834-D83B92D12BF5}"/>
            </c:ext>
          </c:extLst>
        </c:ser>
        <c:ser>
          <c:idx val="158"/>
          <c:order val="156"/>
          <c:tx>
            <c:strRef>
              <c:f>опж!$A$158</c:f>
              <c:strCache>
                <c:ptCount val="1"/>
                <c:pt idx="0">
                  <c:v>Myanmar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опж!$B$158:$BF$158</c:f>
            </c:numRef>
          </c:val>
          <c:smooth val="0"/>
          <c:extLst>
            <c:ext xmlns:c16="http://schemas.microsoft.com/office/drawing/2014/chart" uri="{C3380CC4-5D6E-409C-BE32-E72D297353CC}">
              <c16:uniqueId val="{0000009C-3339-4133-8834-D83B92D12BF5}"/>
            </c:ext>
          </c:extLst>
        </c:ser>
        <c:ser>
          <c:idx val="159"/>
          <c:order val="157"/>
          <c:tx>
            <c:strRef>
              <c:f>опж!$A$159</c:f>
              <c:strCache>
                <c:ptCount val="1"/>
                <c:pt idx="0">
                  <c:v>Middle East &amp; North Africa (excluding high income)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опж!$B$159:$BF$159</c:f>
            </c:numRef>
          </c:val>
          <c:smooth val="0"/>
          <c:extLst>
            <c:ext xmlns:c16="http://schemas.microsoft.com/office/drawing/2014/chart" uri="{C3380CC4-5D6E-409C-BE32-E72D297353CC}">
              <c16:uniqueId val="{0000009D-3339-4133-8834-D83B92D12BF5}"/>
            </c:ext>
          </c:extLst>
        </c:ser>
        <c:ser>
          <c:idx val="160"/>
          <c:order val="158"/>
          <c:tx>
            <c:strRef>
              <c:f>опж!$A$160</c:f>
              <c:strCache>
                <c:ptCount val="1"/>
                <c:pt idx="0">
                  <c:v>Montenegro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опж!$B$160:$BF$160</c:f>
            </c:numRef>
          </c:val>
          <c:smooth val="0"/>
          <c:extLst>
            <c:ext xmlns:c16="http://schemas.microsoft.com/office/drawing/2014/chart" uri="{C3380CC4-5D6E-409C-BE32-E72D297353CC}">
              <c16:uniqueId val="{0000009E-3339-4133-8834-D83B92D12BF5}"/>
            </c:ext>
          </c:extLst>
        </c:ser>
        <c:ser>
          <c:idx val="161"/>
          <c:order val="159"/>
          <c:tx>
            <c:strRef>
              <c:f>опж!$A$161</c:f>
              <c:strCache>
                <c:ptCount val="1"/>
                <c:pt idx="0">
                  <c:v>Mongolia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опж!$B$161:$BF$161</c:f>
            </c:numRef>
          </c:val>
          <c:smooth val="0"/>
          <c:extLst>
            <c:ext xmlns:c16="http://schemas.microsoft.com/office/drawing/2014/chart" uri="{C3380CC4-5D6E-409C-BE32-E72D297353CC}">
              <c16:uniqueId val="{0000009F-3339-4133-8834-D83B92D12BF5}"/>
            </c:ext>
          </c:extLst>
        </c:ser>
        <c:ser>
          <c:idx val="162"/>
          <c:order val="160"/>
          <c:tx>
            <c:strRef>
              <c:f>опж!$A$162</c:f>
              <c:strCache>
                <c:ptCount val="1"/>
                <c:pt idx="0">
                  <c:v>Northern Mariana Islands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опж!$B$162:$BF$162</c:f>
            </c:numRef>
          </c:val>
          <c:smooth val="0"/>
          <c:extLst>
            <c:ext xmlns:c16="http://schemas.microsoft.com/office/drawing/2014/chart" uri="{C3380CC4-5D6E-409C-BE32-E72D297353CC}">
              <c16:uniqueId val="{000000A0-3339-4133-8834-D83B92D12BF5}"/>
            </c:ext>
          </c:extLst>
        </c:ser>
        <c:ser>
          <c:idx val="163"/>
          <c:order val="161"/>
          <c:tx>
            <c:strRef>
              <c:f>опж!$A$163</c:f>
              <c:strCache>
                <c:ptCount val="1"/>
                <c:pt idx="0">
                  <c:v>Mozambique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опж!$B$163:$BF$163</c:f>
            </c:numRef>
          </c:val>
          <c:smooth val="0"/>
          <c:extLst>
            <c:ext xmlns:c16="http://schemas.microsoft.com/office/drawing/2014/chart" uri="{C3380CC4-5D6E-409C-BE32-E72D297353CC}">
              <c16:uniqueId val="{000000A1-3339-4133-8834-D83B92D12BF5}"/>
            </c:ext>
          </c:extLst>
        </c:ser>
        <c:ser>
          <c:idx val="164"/>
          <c:order val="162"/>
          <c:tx>
            <c:strRef>
              <c:f>опж!$A$164</c:f>
              <c:strCache>
                <c:ptCount val="1"/>
                <c:pt idx="0">
                  <c:v>Mauritania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опж!$B$164:$BF$164</c:f>
            </c:numRef>
          </c:val>
          <c:smooth val="0"/>
          <c:extLst>
            <c:ext xmlns:c16="http://schemas.microsoft.com/office/drawing/2014/chart" uri="{C3380CC4-5D6E-409C-BE32-E72D297353CC}">
              <c16:uniqueId val="{000000A2-3339-4133-8834-D83B92D12BF5}"/>
            </c:ext>
          </c:extLst>
        </c:ser>
        <c:ser>
          <c:idx val="165"/>
          <c:order val="163"/>
          <c:tx>
            <c:strRef>
              <c:f>опж!$A$165</c:f>
              <c:strCache>
                <c:ptCount val="1"/>
                <c:pt idx="0">
                  <c:v>Mauritius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опж!$B$165:$BF$165</c:f>
            </c:numRef>
          </c:val>
          <c:smooth val="0"/>
          <c:extLst>
            <c:ext xmlns:c16="http://schemas.microsoft.com/office/drawing/2014/chart" uri="{C3380CC4-5D6E-409C-BE32-E72D297353CC}">
              <c16:uniqueId val="{000000A3-3339-4133-8834-D83B92D12BF5}"/>
            </c:ext>
          </c:extLst>
        </c:ser>
        <c:ser>
          <c:idx val="166"/>
          <c:order val="164"/>
          <c:tx>
            <c:strRef>
              <c:f>опж!$A$166</c:f>
              <c:strCache>
                <c:ptCount val="1"/>
                <c:pt idx="0">
                  <c:v>Malawi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опж!$B$166:$BF$166</c:f>
            </c:numRef>
          </c:val>
          <c:smooth val="0"/>
          <c:extLst>
            <c:ext xmlns:c16="http://schemas.microsoft.com/office/drawing/2014/chart" uri="{C3380CC4-5D6E-409C-BE32-E72D297353CC}">
              <c16:uniqueId val="{000000A4-3339-4133-8834-D83B92D12BF5}"/>
            </c:ext>
          </c:extLst>
        </c:ser>
        <c:ser>
          <c:idx val="167"/>
          <c:order val="165"/>
          <c:tx>
            <c:strRef>
              <c:f>опж!$A$167</c:f>
              <c:strCache>
                <c:ptCount val="1"/>
                <c:pt idx="0">
                  <c:v>Malaysia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опж!$B$167:$BF$167</c:f>
            </c:numRef>
          </c:val>
          <c:smooth val="0"/>
          <c:extLst>
            <c:ext xmlns:c16="http://schemas.microsoft.com/office/drawing/2014/chart" uri="{C3380CC4-5D6E-409C-BE32-E72D297353CC}">
              <c16:uniqueId val="{000000A5-3339-4133-8834-D83B92D12BF5}"/>
            </c:ext>
          </c:extLst>
        </c:ser>
        <c:ser>
          <c:idx val="168"/>
          <c:order val="166"/>
          <c:tx>
            <c:strRef>
              <c:f>опж!$A$168</c:f>
              <c:strCache>
                <c:ptCount val="1"/>
                <c:pt idx="0">
                  <c:v>North America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опж!$B$168:$BF$168</c:f>
            </c:numRef>
          </c:val>
          <c:smooth val="0"/>
          <c:extLst>
            <c:ext xmlns:c16="http://schemas.microsoft.com/office/drawing/2014/chart" uri="{C3380CC4-5D6E-409C-BE32-E72D297353CC}">
              <c16:uniqueId val="{000000A6-3339-4133-8834-D83B92D12BF5}"/>
            </c:ext>
          </c:extLst>
        </c:ser>
        <c:ser>
          <c:idx val="169"/>
          <c:order val="167"/>
          <c:tx>
            <c:strRef>
              <c:f>опж!$A$169</c:f>
              <c:strCache>
                <c:ptCount val="1"/>
                <c:pt idx="0">
                  <c:v>Namibia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опж!$B$169:$BF$169</c:f>
            </c:numRef>
          </c:val>
          <c:smooth val="0"/>
          <c:extLst>
            <c:ext xmlns:c16="http://schemas.microsoft.com/office/drawing/2014/chart" uri="{C3380CC4-5D6E-409C-BE32-E72D297353CC}">
              <c16:uniqueId val="{000000A7-3339-4133-8834-D83B92D12BF5}"/>
            </c:ext>
          </c:extLst>
        </c:ser>
        <c:ser>
          <c:idx val="170"/>
          <c:order val="168"/>
          <c:tx>
            <c:strRef>
              <c:f>опж!$A$170</c:f>
              <c:strCache>
                <c:ptCount val="1"/>
                <c:pt idx="0">
                  <c:v>New Caledonia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опж!$B$170:$BF$170</c:f>
            </c:numRef>
          </c:val>
          <c:smooth val="0"/>
          <c:extLst>
            <c:ext xmlns:c16="http://schemas.microsoft.com/office/drawing/2014/chart" uri="{C3380CC4-5D6E-409C-BE32-E72D297353CC}">
              <c16:uniqueId val="{000000A8-3339-4133-8834-D83B92D12BF5}"/>
            </c:ext>
          </c:extLst>
        </c:ser>
        <c:ser>
          <c:idx val="171"/>
          <c:order val="169"/>
          <c:tx>
            <c:strRef>
              <c:f>опж!$A$171</c:f>
              <c:strCache>
                <c:ptCount val="1"/>
                <c:pt idx="0">
                  <c:v>Niger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опж!$B$171:$BF$171</c:f>
            </c:numRef>
          </c:val>
          <c:smooth val="0"/>
          <c:extLst>
            <c:ext xmlns:c16="http://schemas.microsoft.com/office/drawing/2014/chart" uri="{C3380CC4-5D6E-409C-BE32-E72D297353CC}">
              <c16:uniqueId val="{000000A9-3339-4133-8834-D83B92D12BF5}"/>
            </c:ext>
          </c:extLst>
        </c:ser>
        <c:ser>
          <c:idx val="172"/>
          <c:order val="170"/>
          <c:tx>
            <c:strRef>
              <c:f>опж!$A$172</c:f>
              <c:strCache>
                <c:ptCount val="1"/>
                <c:pt idx="0">
                  <c:v>Nigeria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опж!$B$172:$BF$172</c:f>
            </c:numRef>
          </c:val>
          <c:smooth val="0"/>
          <c:extLst>
            <c:ext xmlns:c16="http://schemas.microsoft.com/office/drawing/2014/chart" uri="{C3380CC4-5D6E-409C-BE32-E72D297353CC}">
              <c16:uniqueId val="{000000AA-3339-4133-8834-D83B92D12BF5}"/>
            </c:ext>
          </c:extLst>
        </c:ser>
        <c:ser>
          <c:idx val="173"/>
          <c:order val="171"/>
          <c:tx>
            <c:strRef>
              <c:f>опж!$A$173</c:f>
              <c:strCache>
                <c:ptCount val="1"/>
                <c:pt idx="0">
                  <c:v>Nicaragua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опж!$B$173:$BF$173</c:f>
            </c:numRef>
          </c:val>
          <c:smooth val="0"/>
          <c:extLst>
            <c:ext xmlns:c16="http://schemas.microsoft.com/office/drawing/2014/chart" uri="{C3380CC4-5D6E-409C-BE32-E72D297353CC}">
              <c16:uniqueId val="{000000AB-3339-4133-8834-D83B92D12BF5}"/>
            </c:ext>
          </c:extLst>
        </c:ser>
        <c:ser>
          <c:idx val="174"/>
          <c:order val="172"/>
          <c:tx>
            <c:strRef>
              <c:f>опж!$A$174</c:f>
              <c:strCache>
                <c:ptCount val="1"/>
                <c:pt idx="0">
                  <c:v>Netherlands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опж!$B$174:$BF$174</c:f>
            </c:numRef>
          </c:val>
          <c:smooth val="0"/>
          <c:extLst>
            <c:ext xmlns:c16="http://schemas.microsoft.com/office/drawing/2014/chart" uri="{C3380CC4-5D6E-409C-BE32-E72D297353CC}">
              <c16:uniqueId val="{000000AC-3339-4133-8834-D83B92D12BF5}"/>
            </c:ext>
          </c:extLst>
        </c:ser>
        <c:ser>
          <c:idx val="175"/>
          <c:order val="173"/>
          <c:tx>
            <c:strRef>
              <c:f>опж!$A$175</c:f>
              <c:strCache>
                <c:ptCount val="1"/>
                <c:pt idx="0">
                  <c:v>Norway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опж!$B$175:$BF$175</c:f>
            </c:numRef>
          </c:val>
          <c:smooth val="0"/>
          <c:extLst>
            <c:ext xmlns:c16="http://schemas.microsoft.com/office/drawing/2014/chart" uri="{C3380CC4-5D6E-409C-BE32-E72D297353CC}">
              <c16:uniqueId val="{000000AD-3339-4133-8834-D83B92D12BF5}"/>
            </c:ext>
          </c:extLst>
        </c:ser>
        <c:ser>
          <c:idx val="176"/>
          <c:order val="174"/>
          <c:tx>
            <c:strRef>
              <c:f>опж!$A$176</c:f>
              <c:strCache>
                <c:ptCount val="1"/>
                <c:pt idx="0">
                  <c:v>Nepal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опж!$B$176:$BF$176</c:f>
            </c:numRef>
          </c:val>
          <c:smooth val="0"/>
          <c:extLst>
            <c:ext xmlns:c16="http://schemas.microsoft.com/office/drawing/2014/chart" uri="{C3380CC4-5D6E-409C-BE32-E72D297353CC}">
              <c16:uniqueId val="{000000AE-3339-4133-8834-D83B92D12BF5}"/>
            </c:ext>
          </c:extLst>
        </c:ser>
        <c:ser>
          <c:idx val="177"/>
          <c:order val="175"/>
          <c:tx>
            <c:strRef>
              <c:f>опж!$A$177</c:f>
              <c:strCache>
                <c:ptCount val="1"/>
                <c:pt idx="0">
                  <c:v>Nauru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опж!$B$177:$BF$177</c:f>
            </c:numRef>
          </c:val>
          <c:smooth val="0"/>
          <c:extLst>
            <c:ext xmlns:c16="http://schemas.microsoft.com/office/drawing/2014/chart" uri="{C3380CC4-5D6E-409C-BE32-E72D297353CC}">
              <c16:uniqueId val="{000000AF-3339-4133-8834-D83B92D12BF5}"/>
            </c:ext>
          </c:extLst>
        </c:ser>
        <c:ser>
          <c:idx val="178"/>
          <c:order val="176"/>
          <c:tx>
            <c:strRef>
              <c:f>опж!$A$178</c:f>
              <c:strCache>
                <c:ptCount val="1"/>
                <c:pt idx="0">
                  <c:v>New Zealand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опж!$B$178:$BF$178</c:f>
            </c:numRef>
          </c:val>
          <c:smooth val="0"/>
          <c:extLst>
            <c:ext xmlns:c16="http://schemas.microsoft.com/office/drawing/2014/chart" uri="{C3380CC4-5D6E-409C-BE32-E72D297353CC}">
              <c16:uniqueId val="{000000B0-3339-4133-8834-D83B92D12BF5}"/>
            </c:ext>
          </c:extLst>
        </c:ser>
        <c:ser>
          <c:idx val="179"/>
          <c:order val="177"/>
          <c:tx>
            <c:strRef>
              <c:f>опж!$A$179</c:f>
              <c:strCache>
                <c:ptCount val="1"/>
                <c:pt idx="0">
                  <c:v>OECD members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опж!$B$179:$BF$179</c:f>
            </c:numRef>
          </c:val>
          <c:smooth val="0"/>
          <c:extLst>
            <c:ext xmlns:c16="http://schemas.microsoft.com/office/drawing/2014/chart" uri="{C3380CC4-5D6E-409C-BE32-E72D297353CC}">
              <c16:uniqueId val="{000000B1-3339-4133-8834-D83B92D12BF5}"/>
            </c:ext>
          </c:extLst>
        </c:ser>
        <c:ser>
          <c:idx val="180"/>
          <c:order val="178"/>
          <c:tx>
            <c:strRef>
              <c:f>опж!$A$180</c:f>
              <c:strCache>
                <c:ptCount val="1"/>
                <c:pt idx="0">
                  <c:v>Oman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опж!$B$180:$BF$180</c:f>
            </c:numRef>
          </c:val>
          <c:smooth val="0"/>
          <c:extLst>
            <c:ext xmlns:c16="http://schemas.microsoft.com/office/drawing/2014/chart" uri="{C3380CC4-5D6E-409C-BE32-E72D297353CC}">
              <c16:uniqueId val="{000000B2-3339-4133-8834-D83B92D12BF5}"/>
            </c:ext>
          </c:extLst>
        </c:ser>
        <c:ser>
          <c:idx val="181"/>
          <c:order val="179"/>
          <c:tx>
            <c:strRef>
              <c:f>опж!$A$181</c:f>
              <c:strCache>
                <c:ptCount val="1"/>
                <c:pt idx="0">
                  <c:v>Other small states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опж!$B$181:$BF$181</c:f>
            </c:numRef>
          </c:val>
          <c:smooth val="0"/>
          <c:extLst>
            <c:ext xmlns:c16="http://schemas.microsoft.com/office/drawing/2014/chart" uri="{C3380CC4-5D6E-409C-BE32-E72D297353CC}">
              <c16:uniqueId val="{000000B3-3339-4133-8834-D83B92D12BF5}"/>
            </c:ext>
          </c:extLst>
        </c:ser>
        <c:ser>
          <c:idx val="182"/>
          <c:order val="180"/>
          <c:tx>
            <c:strRef>
              <c:f>опж!$A$182</c:f>
              <c:strCache>
                <c:ptCount val="1"/>
                <c:pt idx="0">
                  <c:v>Pakistan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опж!$B$182:$BF$182</c:f>
            </c:numRef>
          </c:val>
          <c:smooth val="0"/>
          <c:extLst>
            <c:ext xmlns:c16="http://schemas.microsoft.com/office/drawing/2014/chart" uri="{C3380CC4-5D6E-409C-BE32-E72D297353CC}">
              <c16:uniqueId val="{000000B4-3339-4133-8834-D83B92D12BF5}"/>
            </c:ext>
          </c:extLst>
        </c:ser>
        <c:ser>
          <c:idx val="183"/>
          <c:order val="181"/>
          <c:tx>
            <c:strRef>
              <c:f>опж!$A$183</c:f>
              <c:strCache>
                <c:ptCount val="1"/>
                <c:pt idx="0">
                  <c:v>Panama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опж!$B$183:$BF$183</c:f>
            </c:numRef>
          </c:val>
          <c:smooth val="0"/>
          <c:extLst>
            <c:ext xmlns:c16="http://schemas.microsoft.com/office/drawing/2014/chart" uri="{C3380CC4-5D6E-409C-BE32-E72D297353CC}">
              <c16:uniqueId val="{000000B5-3339-4133-8834-D83B92D12BF5}"/>
            </c:ext>
          </c:extLst>
        </c:ser>
        <c:ser>
          <c:idx val="184"/>
          <c:order val="182"/>
          <c:tx>
            <c:strRef>
              <c:f>опж!$A$184</c:f>
              <c:strCache>
                <c:ptCount val="1"/>
                <c:pt idx="0">
                  <c:v>Peru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опж!$B$184:$BF$184</c:f>
            </c:numRef>
          </c:val>
          <c:smooth val="0"/>
          <c:extLst>
            <c:ext xmlns:c16="http://schemas.microsoft.com/office/drawing/2014/chart" uri="{C3380CC4-5D6E-409C-BE32-E72D297353CC}">
              <c16:uniqueId val="{000000B6-3339-4133-8834-D83B92D12BF5}"/>
            </c:ext>
          </c:extLst>
        </c:ser>
        <c:ser>
          <c:idx val="185"/>
          <c:order val="183"/>
          <c:tx>
            <c:strRef>
              <c:f>опж!$A$185</c:f>
              <c:strCache>
                <c:ptCount val="1"/>
                <c:pt idx="0">
                  <c:v>Philippines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опж!$B$185:$BF$185</c:f>
            </c:numRef>
          </c:val>
          <c:smooth val="0"/>
          <c:extLst>
            <c:ext xmlns:c16="http://schemas.microsoft.com/office/drawing/2014/chart" uri="{C3380CC4-5D6E-409C-BE32-E72D297353CC}">
              <c16:uniqueId val="{000000B7-3339-4133-8834-D83B92D12BF5}"/>
            </c:ext>
          </c:extLst>
        </c:ser>
        <c:ser>
          <c:idx val="186"/>
          <c:order val="184"/>
          <c:tx>
            <c:strRef>
              <c:f>опж!$A$186</c:f>
              <c:strCache>
                <c:ptCount val="1"/>
                <c:pt idx="0">
                  <c:v>Palau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опж!$B$186:$BF$186</c:f>
            </c:numRef>
          </c:val>
          <c:smooth val="0"/>
          <c:extLst>
            <c:ext xmlns:c16="http://schemas.microsoft.com/office/drawing/2014/chart" uri="{C3380CC4-5D6E-409C-BE32-E72D297353CC}">
              <c16:uniqueId val="{000000B8-3339-4133-8834-D83B92D12BF5}"/>
            </c:ext>
          </c:extLst>
        </c:ser>
        <c:ser>
          <c:idx val="187"/>
          <c:order val="185"/>
          <c:tx>
            <c:strRef>
              <c:f>опж!$A$187</c:f>
              <c:strCache>
                <c:ptCount val="1"/>
                <c:pt idx="0">
                  <c:v>Papua New Guinea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опж!$B$187:$BF$187</c:f>
            </c:numRef>
          </c:val>
          <c:smooth val="0"/>
          <c:extLst>
            <c:ext xmlns:c16="http://schemas.microsoft.com/office/drawing/2014/chart" uri="{C3380CC4-5D6E-409C-BE32-E72D297353CC}">
              <c16:uniqueId val="{000000B9-3339-4133-8834-D83B92D12BF5}"/>
            </c:ext>
          </c:extLst>
        </c:ser>
        <c:ser>
          <c:idx val="189"/>
          <c:order val="186"/>
          <c:tx>
            <c:strRef>
              <c:f>опж!$A$188</c:f>
              <c:strCache>
                <c:ptCount val="1"/>
                <c:pt idx="0">
                  <c:v>Pre-demographic dividend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опж!$B$188:$BF$188</c:f>
            </c:numRef>
          </c:val>
          <c:smooth val="0"/>
          <c:extLst>
            <c:ext xmlns:c16="http://schemas.microsoft.com/office/drawing/2014/chart" uri="{C3380CC4-5D6E-409C-BE32-E72D297353CC}">
              <c16:uniqueId val="{000000BA-3339-4133-8834-D83B92D12BF5}"/>
            </c:ext>
          </c:extLst>
        </c:ser>
        <c:ser>
          <c:idx val="190"/>
          <c:order val="187"/>
          <c:tx>
            <c:strRef>
              <c:f>опж!$A$189</c:f>
              <c:strCache>
                <c:ptCount val="1"/>
                <c:pt idx="0">
                  <c:v>Puerto Rico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опж!$B$189:$BF$189</c:f>
            </c:numRef>
          </c:val>
          <c:smooth val="0"/>
          <c:extLst>
            <c:ext xmlns:c16="http://schemas.microsoft.com/office/drawing/2014/chart" uri="{C3380CC4-5D6E-409C-BE32-E72D297353CC}">
              <c16:uniqueId val="{000000BB-3339-4133-8834-D83B92D12BF5}"/>
            </c:ext>
          </c:extLst>
        </c:ser>
        <c:ser>
          <c:idx val="191"/>
          <c:order val="188"/>
          <c:tx>
            <c:strRef>
              <c:f>опж!$A$190</c:f>
              <c:strCache>
                <c:ptCount val="1"/>
                <c:pt idx="0">
                  <c:v>Корея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опж!$B$190:$BF$190</c:f>
            </c:numRef>
          </c:val>
          <c:smooth val="0"/>
          <c:extLst>
            <c:ext xmlns:c16="http://schemas.microsoft.com/office/drawing/2014/chart" uri="{C3380CC4-5D6E-409C-BE32-E72D297353CC}">
              <c16:uniqueId val="{000000BC-3339-4133-8834-D83B92D12BF5}"/>
            </c:ext>
          </c:extLst>
        </c:ser>
        <c:ser>
          <c:idx val="192"/>
          <c:order val="189"/>
          <c:tx>
            <c:strRef>
              <c:f>опж!$A$191</c:f>
              <c:strCache>
                <c:ptCount val="1"/>
                <c:pt idx="0">
                  <c:v>Portugal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опж!$B$191:$BF$191</c:f>
            </c:numRef>
          </c:val>
          <c:smooth val="0"/>
          <c:extLst>
            <c:ext xmlns:c16="http://schemas.microsoft.com/office/drawing/2014/chart" uri="{C3380CC4-5D6E-409C-BE32-E72D297353CC}">
              <c16:uniqueId val="{000000BD-3339-4133-8834-D83B92D12BF5}"/>
            </c:ext>
          </c:extLst>
        </c:ser>
        <c:ser>
          <c:idx val="193"/>
          <c:order val="190"/>
          <c:tx>
            <c:strRef>
              <c:f>опж!$A$192</c:f>
              <c:strCache>
                <c:ptCount val="1"/>
                <c:pt idx="0">
                  <c:v>Paraguay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опж!$B$192:$BF$192</c:f>
            </c:numRef>
          </c:val>
          <c:smooth val="0"/>
          <c:extLst>
            <c:ext xmlns:c16="http://schemas.microsoft.com/office/drawing/2014/chart" uri="{C3380CC4-5D6E-409C-BE32-E72D297353CC}">
              <c16:uniqueId val="{000000BE-3339-4133-8834-D83B92D12BF5}"/>
            </c:ext>
          </c:extLst>
        </c:ser>
        <c:ser>
          <c:idx val="194"/>
          <c:order val="191"/>
          <c:tx>
            <c:strRef>
              <c:f>опж!$A$193</c:f>
              <c:strCache>
                <c:ptCount val="1"/>
                <c:pt idx="0">
                  <c:v>West Bank and Gaza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опж!$B$193:$BF$193</c:f>
            </c:numRef>
          </c:val>
          <c:smooth val="0"/>
          <c:extLst>
            <c:ext xmlns:c16="http://schemas.microsoft.com/office/drawing/2014/chart" uri="{C3380CC4-5D6E-409C-BE32-E72D297353CC}">
              <c16:uniqueId val="{000000BF-3339-4133-8834-D83B92D12BF5}"/>
            </c:ext>
          </c:extLst>
        </c:ser>
        <c:ser>
          <c:idx val="195"/>
          <c:order val="192"/>
          <c:tx>
            <c:strRef>
              <c:f>опж!$A$194</c:f>
              <c:strCache>
                <c:ptCount val="1"/>
                <c:pt idx="0">
                  <c:v>Pacific island small states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опж!$B$194:$BF$194</c:f>
            </c:numRef>
          </c:val>
          <c:smooth val="0"/>
          <c:extLst>
            <c:ext xmlns:c16="http://schemas.microsoft.com/office/drawing/2014/chart" uri="{C3380CC4-5D6E-409C-BE32-E72D297353CC}">
              <c16:uniqueId val="{000000C0-3339-4133-8834-D83B92D12BF5}"/>
            </c:ext>
          </c:extLst>
        </c:ser>
        <c:ser>
          <c:idx val="196"/>
          <c:order val="193"/>
          <c:tx>
            <c:strRef>
              <c:f>опж!$A$195</c:f>
              <c:strCache>
                <c:ptCount val="1"/>
                <c:pt idx="0">
                  <c:v>Post-demographic dividend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опж!$B$195:$BF$195</c:f>
            </c:numRef>
          </c:val>
          <c:smooth val="0"/>
          <c:extLst>
            <c:ext xmlns:c16="http://schemas.microsoft.com/office/drawing/2014/chart" uri="{C3380CC4-5D6E-409C-BE32-E72D297353CC}">
              <c16:uniqueId val="{000000C1-3339-4133-8834-D83B92D12BF5}"/>
            </c:ext>
          </c:extLst>
        </c:ser>
        <c:ser>
          <c:idx val="197"/>
          <c:order val="194"/>
          <c:tx>
            <c:strRef>
              <c:f>опж!$A$196</c:f>
              <c:strCache>
                <c:ptCount val="1"/>
                <c:pt idx="0">
                  <c:v>French Polynesia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опж!$B$196:$BF$196</c:f>
            </c:numRef>
          </c:val>
          <c:smooth val="0"/>
          <c:extLst>
            <c:ext xmlns:c16="http://schemas.microsoft.com/office/drawing/2014/chart" uri="{C3380CC4-5D6E-409C-BE32-E72D297353CC}">
              <c16:uniqueId val="{000000C2-3339-4133-8834-D83B92D12BF5}"/>
            </c:ext>
          </c:extLst>
        </c:ser>
        <c:ser>
          <c:idx val="198"/>
          <c:order val="195"/>
          <c:tx>
            <c:strRef>
              <c:f>опж!$A$197</c:f>
              <c:strCache>
                <c:ptCount val="1"/>
                <c:pt idx="0">
                  <c:v>Qatar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опж!$B$197:$BF$197</c:f>
            </c:numRef>
          </c:val>
          <c:smooth val="0"/>
          <c:extLst>
            <c:ext xmlns:c16="http://schemas.microsoft.com/office/drawing/2014/chart" uri="{C3380CC4-5D6E-409C-BE32-E72D297353CC}">
              <c16:uniqueId val="{000000C3-3339-4133-8834-D83B92D12BF5}"/>
            </c:ext>
          </c:extLst>
        </c:ser>
        <c:ser>
          <c:idx val="199"/>
          <c:order val="196"/>
          <c:tx>
            <c:strRef>
              <c:f>опж!$A$198</c:f>
              <c:strCache>
                <c:ptCount val="1"/>
                <c:pt idx="0">
                  <c:v>Romania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опж!$B$198:$BF$198</c:f>
            </c:numRef>
          </c:val>
          <c:smooth val="0"/>
          <c:extLst>
            <c:ext xmlns:c16="http://schemas.microsoft.com/office/drawing/2014/chart" uri="{C3380CC4-5D6E-409C-BE32-E72D297353CC}">
              <c16:uniqueId val="{000000C4-3339-4133-8834-D83B92D12BF5}"/>
            </c:ext>
          </c:extLst>
        </c:ser>
        <c:ser>
          <c:idx val="200"/>
          <c:order val="197"/>
          <c:tx>
            <c:strRef>
              <c:f>опж!$A$199</c:f>
              <c:strCache>
                <c:ptCount val="1"/>
                <c:pt idx="0">
                  <c:v>Россия</c:v>
                </c:pt>
              </c:strCache>
            </c:strRef>
          </c:tx>
          <c:spPr>
            <a:ln w="63500">
              <a:solidFill>
                <a:srgbClr val="FF0000"/>
              </a:solidFill>
            </a:ln>
          </c:spPr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опж!$B$199:$BF$199</c:f>
              <c:numCache>
                <c:formatCode>General</c:formatCode>
                <c:ptCount val="57"/>
                <c:pt idx="0">
                  <c:v>66.055292682926819</c:v>
                </c:pt>
                <c:pt idx="1">
                  <c:v>66.597024390243902</c:v>
                </c:pt>
                <c:pt idx="2">
                  <c:v>67.021414634146353</c:v>
                </c:pt>
                <c:pt idx="3">
                  <c:v>67.339902439024399</c:v>
                </c:pt>
                <c:pt idx="4">
                  <c:v>67.566512195121959</c:v>
                </c:pt>
                <c:pt idx="5">
                  <c:v>67.718853658536588</c:v>
                </c:pt>
                <c:pt idx="6">
                  <c:v>67.812512195121954</c:v>
                </c:pt>
                <c:pt idx="7">
                  <c:v>67.86014634146342</c:v>
                </c:pt>
                <c:pt idx="8">
                  <c:v>67.874341463414638</c:v>
                </c:pt>
                <c:pt idx="9">
                  <c:v>67.867121951219517</c:v>
                </c:pt>
                <c:pt idx="10">
                  <c:v>68.133658536585358</c:v>
                </c:pt>
                <c:pt idx="11">
                  <c:v>68.376585365853657</c:v>
                </c:pt>
                <c:pt idx="12">
                  <c:v>68.308536585365871</c:v>
                </c:pt>
                <c:pt idx="13">
                  <c:v>68.29463414634148</c:v>
                </c:pt>
                <c:pt idx="14">
                  <c:v>68.320243902439032</c:v>
                </c:pt>
                <c:pt idx="15">
                  <c:v>67.7239024390244</c:v>
                </c:pt>
                <c:pt idx="16">
                  <c:v>67.487560975609753</c:v>
                </c:pt>
                <c:pt idx="17">
                  <c:v>67.376341463414633</c:v>
                </c:pt>
                <c:pt idx="18">
                  <c:v>67.390975609756097</c:v>
                </c:pt>
                <c:pt idx="19">
                  <c:v>67.114390243902434</c:v>
                </c:pt>
                <c:pt idx="20">
                  <c:v>67.033902439024402</c:v>
                </c:pt>
                <c:pt idx="21">
                  <c:v>67.263902439024392</c:v>
                </c:pt>
                <c:pt idx="22">
                  <c:v>67.806097560975616</c:v>
                </c:pt>
                <c:pt idx="23">
                  <c:v>67.652682926829272</c:v>
                </c:pt>
                <c:pt idx="24">
                  <c:v>67.202682926829269</c:v>
                </c:pt>
                <c:pt idx="25">
                  <c:v>67.856829268292685</c:v>
                </c:pt>
                <c:pt idx="26">
                  <c:v>69.389756097560991</c:v>
                </c:pt>
                <c:pt idx="27">
                  <c:v>69.44</c:v>
                </c:pt>
                <c:pt idx="28">
                  <c:v>69.464390243902443</c:v>
                </c:pt>
                <c:pt idx="29">
                  <c:v>69.171707317073171</c:v>
                </c:pt>
                <c:pt idx="30">
                  <c:v>68.886097560975614</c:v>
                </c:pt>
                <c:pt idx="31">
                  <c:v>68.474390243902448</c:v>
                </c:pt>
                <c:pt idx="32">
                  <c:v>66.873170731707319</c:v>
                </c:pt>
                <c:pt idx="33">
                  <c:v>64.935853658536601</c:v>
                </c:pt>
                <c:pt idx="34">
                  <c:v>64.467073170731709</c:v>
                </c:pt>
                <c:pt idx="35">
                  <c:v>64.690731707317084</c:v>
                </c:pt>
                <c:pt idx="36">
                  <c:v>65.854146341463419</c:v>
                </c:pt>
                <c:pt idx="37">
                  <c:v>66.698780487804896</c:v>
                </c:pt>
                <c:pt idx="38">
                  <c:v>67.029756097560977</c:v>
                </c:pt>
                <c:pt idx="39">
                  <c:v>65.982195121951236</c:v>
                </c:pt>
                <c:pt idx="40">
                  <c:v>65.483658536585367</c:v>
                </c:pt>
                <c:pt idx="41">
                  <c:v>65.383414634146348</c:v>
                </c:pt>
                <c:pt idx="42">
                  <c:v>65.128780487804889</c:v>
                </c:pt>
                <c:pt idx="43">
                  <c:v>65.047804878048794</c:v>
                </c:pt>
                <c:pt idx="44">
                  <c:v>65.470975609756096</c:v>
                </c:pt>
                <c:pt idx="45">
                  <c:v>65.529756097560991</c:v>
                </c:pt>
                <c:pt idx="46">
                  <c:v>66.727560975609762</c:v>
                </c:pt>
                <c:pt idx="47">
                  <c:v>67.586829268292689</c:v>
                </c:pt>
                <c:pt idx="48">
                  <c:v>67.94926829268293</c:v>
                </c:pt>
                <c:pt idx="49">
                  <c:v>68.684634146341466</c:v>
                </c:pt>
                <c:pt idx="50">
                  <c:v>68.841219512195138</c:v>
                </c:pt>
                <c:pt idx="51">
                  <c:v>69.683902439024394</c:v>
                </c:pt>
                <c:pt idx="52">
                  <c:v>70.072195121951239</c:v>
                </c:pt>
                <c:pt idx="53">
                  <c:v>70.578780487804877</c:v>
                </c:pt>
                <c:pt idx="54">
                  <c:v>70.743658536585372</c:v>
                </c:pt>
                <c:pt idx="55">
                  <c:v>71.168292682926847</c:v>
                </c:pt>
                <c:pt idx="56">
                  <c:v>71.592926829268308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C5-3339-4133-8834-D83B92D12BF5}"/>
            </c:ext>
          </c:extLst>
        </c:ser>
        <c:ser>
          <c:idx val="201"/>
          <c:order val="198"/>
          <c:tx>
            <c:strRef>
              <c:f>опж!$A$200</c:f>
              <c:strCache>
                <c:ptCount val="1"/>
                <c:pt idx="0">
                  <c:v>Rwanda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опж!$B$200:$BF$200</c:f>
            </c:numRef>
          </c:val>
          <c:smooth val="0"/>
          <c:extLst>
            <c:ext xmlns:c16="http://schemas.microsoft.com/office/drawing/2014/chart" uri="{C3380CC4-5D6E-409C-BE32-E72D297353CC}">
              <c16:uniqueId val="{000000C6-3339-4133-8834-D83B92D12BF5}"/>
            </c:ext>
          </c:extLst>
        </c:ser>
        <c:ser>
          <c:idx val="202"/>
          <c:order val="199"/>
          <c:tx>
            <c:strRef>
              <c:f>опж!$A$201</c:f>
              <c:strCache>
                <c:ptCount val="1"/>
                <c:pt idx="0">
                  <c:v>South Asia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опж!$B$201:$BF$201</c:f>
            </c:numRef>
          </c:val>
          <c:smooth val="0"/>
          <c:extLst>
            <c:ext xmlns:c16="http://schemas.microsoft.com/office/drawing/2014/chart" uri="{C3380CC4-5D6E-409C-BE32-E72D297353CC}">
              <c16:uniqueId val="{000000C7-3339-4133-8834-D83B92D12BF5}"/>
            </c:ext>
          </c:extLst>
        </c:ser>
        <c:ser>
          <c:idx val="203"/>
          <c:order val="200"/>
          <c:tx>
            <c:strRef>
              <c:f>опж!$A$202</c:f>
              <c:strCache>
                <c:ptCount val="1"/>
                <c:pt idx="0">
                  <c:v>Saudi Arabia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опж!$B$202:$BF$202</c:f>
            </c:numRef>
          </c:val>
          <c:smooth val="0"/>
          <c:extLst>
            <c:ext xmlns:c16="http://schemas.microsoft.com/office/drawing/2014/chart" uri="{C3380CC4-5D6E-409C-BE32-E72D297353CC}">
              <c16:uniqueId val="{000000C8-3339-4133-8834-D83B92D12BF5}"/>
            </c:ext>
          </c:extLst>
        </c:ser>
        <c:ser>
          <c:idx val="204"/>
          <c:order val="201"/>
          <c:tx>
            <c:strRef>
              <c:f>опж!$A$203</c:f>
              <c:strCache>
                <c:ptCount val="1"/>
                <c:pt idx="0">
                  <c:v>Sudan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опж!$B$203:$BF$203</c:f>
            </c:numRef>
          </c:val>
          <c:smooth val="0"/>
          <c:extLst>
            <c:ext xmlns:c16="http://schemas.microsoft.com/office/drawing/2014/chart" uri="{C3380CC4-5D6E-409C-BE32-E72D297353CC}">
              <c16:uniqueId val="{000000C9-3339-4133-8834-D83B92D12BF5}"/>
            </c:ext>
          </c:extLst>
        </c:ser>
        <c:ser>
          <c:idx val="205"/>
          <c:order val="202"/>
          <c:tx>
            <c:strRef>
              <c:f>опж!$A$204</c:f>
              <c:strCache>
                <c:ptCount val="1"/>
                <c:pt idx="0">
                  <c:v>Senegal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опж!$B$204:$BF$204</c:f>
            </c:numRef>
          </c:val>
          <c:smooth val="0"/>
          <c:extLst>
            <c:ext xmlns:c16="http://schemas.microsoft.com/office/drawing/2014/chart" uri="{C3380CC4-5D6E-409C-BE32-E72D297353CC}">
              <c16:uniqueId val="{000000CA-3339-4133-8834-D83B92D12BF5}"/>
            </c:ext>
          </c:extLst>
        </c:ser>
        <c:ser>
          <c:idx val="206"/>
          <c:order val="203"/>
          <c:tx>
            <c:strRef>
              <c:f>опж!$A$205</c:f>
              <c:strCache>
                <c:ptCount val="1"/>
                <c:pt idx="0">
                  <c:v>Singapore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опж!$B$205:$BF$205</c:f>
            </c:numRef>
          </c:val>
          <c:smooth val="0"/>
          <c:extLst>
            <c:ext xmlns:c16="http://schemas.microsoft.com/office/drawing/2014/chart" uri="{C3380CC4-5D6E-409C-BE32-E72D297353CC}">
              <c16:uniqueId val="{000000CB-3339-4133-8834-D83B92D12BF5}"/>
            </c:ext>
          </c:extLst>
        </c:ser>
        <c:ser>
          <c:idx val="207"/>
          <c:order val="204"/>
          <c:tx>
            <c:strRef>
              <c:f>опж!$A$206</c:f>
              <c:strCache>
                <c:ptCount val="1"/>
                <c:pt idx="0">
                  <c:v>Solomon Islands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опж!$B$206:$BF$206</c:f>
            </c:numRef>
          </c:val>
          <c:smooth val="0"/>
          <c:extLst>
            <c:ext xmlns:c16="http://schemas.microsoft.com/office/drawing/2014/chart" uri="{C3380CC4-5D6E-409C-BE32-E72D297353CC}">
              <c16:uniqueId val="{000000CC-3339-4133-8834-D83B92D12BF5}"/>
            </c:ext>
          </c:extLst>
        </c:ser>
        <c:ser>
          <c:idx val="208"/>
          <c:order val="205"/>
          <c:tx>
            <c:strRef>
              <c:f>опж!$A$207</c:f>
              <c:strCache>
                <c:ptCount val="1"/>
                <c:pt idx="0">
                  <c:v>Sierra Leone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опж!$B$207:$BF$207</c:f>
            </c:numRef>
          </c:val>
          <c:smooth val="0"/>
          <c:extLst>
            <c:ext xmlns:c16="http://schemas.microsoft.com/office/drawing/2014/chart" uri="{C3380CC4-5D6E-409C-BE32-E72D297353CC}">
              <c16:uniqueId val="{000000CD-3339-4133-8834-D83B92D12BF5}"/>
            </c:ext>
          </c:extLst>
        </c:ser>
        <c:ser>
          <c:idx val="209"/>
          <c:order val="206"/>
          <c:tx>
            <c:strRef>
              <c:f>опж!$A$208</c:f>
              <c:strCache>
                <c:ptCount val="1"/>
                <c:pt idx="0">
                  <c:v>El Salvador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опж!$B$208:$BF$208</c:f>
            </c:numRef>
          </c:val>
          <c:smooth val="0"/>
          <c:extLst>
            <c:ext xmlns:c16="http://schemas.microsoft.com/office/drawing/2014/chart" uri="{C3380CC4-5D6E-409C-BE32-E72D297353CC}">
              <c16:uniqueId val="{000000CE-3339-4133-8834-D83B92D12BF5}"/>
            </c:ext>
          </c:extLst>
        </c:ser>
        <c:ser>
          <c:idx val="210"/>
          <c:order val="207"/>
          <c:tx>
            <c:strRef>
              <c:f>опж!$A$209</c:f>
              <c:strCache>
                <c:ptCount val="1"/>
                <c:pt idx="0">
                  <c:v>San Marino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опж!$B$209:$BF$209</c:f>
            </c:numRef>
          </c:val>
          <c:smooth val="0"/>
          <c:extLst>
            <c:ext xmlns:c16="http://schemas.microsoft.com/office/drawing/2014/chart" uri="{C3380CC4-5D6E-409C-BE32-E72D297353CC}">
              <c16:uniqueId val="{000000CF-3339-4133-8834-D83B92D12BF5}"/>
            </c:ext>
          </c:extLst>
        </c:ser>
        <c:ser>
          <c:idx val="211"/>
          <c:order val="208"/>
          <c:tx>
            <c:strRef>
              <c:f>опж!$A$210</c:f>
              <c:strCache>
                <c:ptCount val="1"/>
                <c:pt idx="0">
                  <c:v>Somalia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опж!$B$210:$BF$210</c:f>
            </c:numRef>
          </c:val>
          <c:smooth val="0"/>
          <c:extLst>
            <c:ext xmlns:c16="http://schemas.microsoft.com/office/drawing/2014/chart" uri="{C3380CC4-5D6E-409C-BE32-E72D297353CC}">
              <c16:uniqueId val="{000000D0-3339-4133-8834-D83B92D12BF5}"/>
            </c:ext>
          </c:extLst>
        </c:ser>
        <c:ser>
          <c:idx val="212"/>
          <c:order val="209"/>
          <c:tx>
            <c:strRef>
              <c:f>опж!$A$211</c:f>
              <c:strCache>
                <c:ptCount val="1"/>
                <c:pt idx="0">
                  <c:v>Serbia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опж!$B$211:$BF$211</c:f>
            </c:numRef>
          </c:val>
          <c:smooth val="0"/>
          <c:extLst>
            <c:ext xmlns:c16="http://schemas.microsoft.com/office/drawing/2014/chart" uri="{C3380CC4-5D6E-409C-BE32-E72D297353CC}">
              <c16:uniqueId val="{000000D1-3339-4133-8834-D83B92D12BF5}"/>
            </c:ext>
          </c:extLst>
        </c:ser>
        <c:ser>
          <c:idx val="213"/>
          <c:order val="210"/>
          <c:tx>
            <c:strRef>
              <c:f>опж!$A$212</c:f>
              <c:strCache>
                <c:ptCount val="1"/>
                <c:pt idx="0">
                  <c:v>Sub-Saharan Africa (excluding high income)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опж!$B$212:$BF$212</c:f>
            </c:numRef>
          </c:val>
          <c:smooth val="0"/>
          <c:extLst>
            <c:ext xmlns:c16="http://schemas.microsoft.com/office/drawing/2014/chart" uri="{C3380CC4-5D6E-409C-BE32-E72D297353CC}">
              <c16:uniqueId val="{000000D2-3339-4133-8834-D83B92D12BF5}"/>
            </c:ext>
          </c:extLst>
        </c:ser>
        <c:ser>
          <c:idx val="214"/>
          <c:order val="211"/>
          <c:tx>
            <c:strRef>
              <c:f>опж!$A$213</c:f>
              <c:strCache>
                <c:ptCount val="1"/>
                <c:pt idx="0">
                  <c:v>South Sudan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опж!$B$213:$BF$213</c:f>
            </c:numRef>
          </c:val>
          <c:smooth val="0"/>
          <c:extLst>
            <c:ext xmlns:c16="http://schemas.microsoft.com/office/drawing/2014/chart" uri="{C3380CC4-5D6E-409C-BE32-E72D297353CC}">
              <c16:uniqueId val="{000000D3-3339-4133-8834-D83B92D12BF5}"/>
            </c:ext>
          </c:extLst>
        </c:ser>
        <c:ser>
          <c:idx val="215"/>
          <c:order val="212"/>
          <c:tx>
            <c:strRef>
              <c:f>опж!$A$214</c:f>
              <c:strCache>
                <c:ptCount val="1"/>
                <c:pt idx="0">
                  <c:v>Sub-Saharan Africa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опж!$B$214:$BF$214</c:f>
            </c:numRef>
          </c:val>
          <c:smooth val="0"/>
          <c:extLst>
            <c:ext xmlns:c16="http://schemas.microsoft.com/office/drawing/2014/chart" uri="{C3380CC4-5D6E-409C-BE32-E72D297353CC}">
              <c16:uniqueId val="{000000D4-3339-4133-8834-D83B92D12BF5}"/>
            </c:ext>
          </c:extLst>
        </c:ser>
        <c:ser>
          <c:idx val="216"/>
          <c:order val="213"/>
          <c:tx>
            <c:strRef>
              <c:f>опж!$A$215</c:f>
              <c:strCache>
                <c:ptCount val="1"/>
                <c:pt idx="0">
                  <c:v>Small states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опж!$B$215:$BF$215</c:f>
            </c:numRef>
          </c:val>
          <c:smooth val="0"/>
          <c:extLst>
            <c:ext xmlns:c16="http://schemas.microsoft.com/office/drawing/2014/chart" uri="{C3380CC4-5D6E-409C-BE32-E72D297353CC}">
              <c16:uniqueId val="{000000D5-3339-4133-8834-D83B92D12BF5}"/>
            </c:ext>
          </c:extLst>
        </c:ser>
        <c:ser>
          <c:idx val="217"/>
          <c:order val="214"/>
          <c:tx>
            <c:strRef>
              <c:f>опж!$A$216</c:f>
              <c:strCache>
                <c:ptCount val="1"/>
                <c:pt idx="0">
                  <c:v>Sao Tome and Principe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опж!$B$216:$BF$216</c:f>
            </c:numRef>
          </c:val>
          <c:smooth val="0"/>
          <c:extLst>
            <c:ext xmlns:c16="http://schemas.microsoft.com/office/drawing/2014/chart" uri="{C3380CC4-5D6E-409C-BE32-E72D297353CC}">
              <c16:uniqueId val="{000000D6-3339-4133-8834-D83B92D12BF5}"/>
            </c:ext>
          </c:extLst>
        </c:ser>
        <c:ser>
          <c:idx val="218"/>
          <c:order val="215"/>
          <c:tx>
            <c:strRef>
              <c:f>опж!$A$217</c:f>
              <c:strCache>
                <c:ptCount val="1"/>
                <c:pt idx="0">
                  <c:v>Suriname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опж!$B$217:$BF$217</c:f>
            </c:numRef>
          </c:val>
          <c:smooth val="0"/>
          <c:extLst>
            <c:ext xmlns:c16="http://schemas.microsoft.com/office/drawing/2014/chart" uri="{C3380CC4-5D6E-409C-BE32-E72D297353CC}">
              <c16:uniqueId val="{000000D7-3339-4133-8834-D83B92D12BF5}"/>
            </c:ext>
          </c:extLst>
        </c:ser>
        <c:ser>
          <c:idx val="219"/>
          <c:order val="216"/>
          <c:tx>
            <c:strRef>
              <c:f>опж!$A$218</c:f>
              <c:strCache>
                <c:ptCount val="1"/>
                <c:pt idx="0">
                  <c:v>Slovak Republic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опж!$B$218:$BF$218</c:f>
            </c:numRef>
          </c:val>
          <c:smooth val="0"/>
          <c:extLst>
            <c:ext xmlns:c16="http://schemas.microsoft.com/office/drawing/2014/chart" uri="{C3380CC4-5D6E-409C-BE32-E72D297353CC}">
              <c16:uniqueId val="{000000D8-3339-4133-8834-D83B92D12BF5}"/>
            </c:ext>
          </c:extLst>
        </c:ser>
        <c:ser>
          <c:idx val="220"/>
          <c:order val="217"/>
          <c:tx>
            <c:strRef>
              <c:f>опж!$A$219</c:f>
              <c:strCache>
                <c:ptCount val="1"/>
                <c:pt idx="0">
                  <c:v>Slovenia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опж!$B$219:$BF$219</c:f>
            </c:numRef>
          </c:val>
          <c:smooth val="0"/>
          <c:extLst>
            <c:ext xmlns:c16="http://schemas.microsoft.com/office/drawing/2014/chart" uri="{C3380CC4-5D6E-409C-BE32-E72D297353CC}">
              <c16:uniqueId val="{000000D9-3339-4133-8834-D83B92D12BF5}"/>
            </c:ext>
          </c:extLst>
        </c:ser>
        <c:ser>
          <c:idx val="222"/>
          <c:order val="218"/>
          <c:tx>
            <c:strRef>
              <c:f>опж!$A$220</c:f>
              <c:strCache>
                <c:ptCount val="1"/>
                <c:pt idx="0">
                  <c:v>Eswatini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опж!$B$220:$BF$220</c:f>
            </c:numRef>
          </c:val>
          <c:smooth val="0"/>
          <c:extLst>
            <c:ext xmlns:c16="http://schemas.microsoft.com/office/drawing/2014/chart" uri="{C3380CC4-5D6E-409C-BE32-E72D297353CC}">
              <c16:uniqueId val="{000000DA-3339-4133-8834-D83B92D12BF5}"/>
            </c:ext>
          </c:extLst>
        </c:ser>
        <c:ser>
          <c:idx val="223"/>
          <c:order val="219"/>
          <c:tx>
            <c:strRef>
              <c:f>опж!$A$221</c:f>
              <c:strCache>
                <c:ptCount val="1"/>
                <c:pt idx="0">
                  <c:v>Sint Maarten (Dutch part)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опж!$B$221:$BF$221</c:f>
            </c:numRef>
          </c:val>
          <c:smooth val="0"/>
          <c:extLst>
            <c:ext xmlns:c16="http://schemas.microsoft.com/office/drawing/2014/chart" uri="{C3380CC4-5D6E-409C-BE32-E72D297353CC}">
              <c16:uniqueId val="{000000DB-3339-4133-8834-D83B92D12BF5}"/>
            </c:ext>
          </c:extLst>
        </c:ser>
        <c:ser>
          <c:idx val="224"/>
          <c:order val="220"/>
          <c:tx>
            <c:strRef>
              <c:f>опж!$A$222</c:f>
              <c:strCache>
                <c:ptCount val="1"/>
                <c:pt idx="0">
                  <c:v>Seychelles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опж!$B$222:$BF$222</c:f>
            </c:numRef>
          </c:val>
          <c:smooth val="0"/>
          <c:extLst>
            <c:ext xmlns:c16="http://schemas.microsoft.com/office/drawing/2014/chart" uri="{C3380CC4-5D6E-409C-BE32-E72D297353CC}">
              <c16:uniqueId val="{000000DC-3339-4133-8834-D83B92D12BF5}"/>
            </c:ext>
          </c:extLst>
        </c:ser>
        <c:ser>
          <c:idx val="225"/>
          <c:order val="221"/>
          <c:tx>
            <c:strRef>
              <c:f>опж!$A$223</c:f>
              <c:strCache>
                <c:ptCount val="1"/>
                <c:pt idx="0">
                  <c:v>Syrian Arab Republic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опж!$B$223:$BF$223</c:f>
            </c:numRef>
          </c:val>
          <c:smooth val="0"/>
          <c:extLst>
            <c:ext xmlns:c16="http://schemas.microsoft.com/office/drawing/2014/chart" uri="{C3380CC4-5D6E-409C-BE32-E72D297353CC}">
              <c16:uniqueId val="{000000DD-3339-4133-8834-D83B92D12BF5}"/>
            </c:ext>
          </c:extLst>
        </c:ser>
        <c:ser>
          <c:idx val="226"/>
          <c:order val="222"/>
          <c:tx>
            <c:strRef>
              <c:f>опж!$A$224</c:f>
              <c:strCache>
                <c:ptCount val="1"/>
                <c:pt idx="0">
                  <c:v>Turks and Caicos Islands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опж!$B$224:$BF$224</c:f>
            </c:numRef>
          </c:val>
          <c:smooth val="0"/>
          <c:extLst>
            <c:ext xmlns:c16="http://schemas.microsoft.com/office/drawing/2014/chart" uri="{C3380CC4-5D6E-409C-BE32-E72D297353CC}">
              <c16:uniqueId val="{000000DE-3339-4133-8834-D83B92D12BF5}"/>
            </c:ext>
          </c:extLst>
        </c:ser>
        <c:ser>
          <c:idx val="227"/>
          <c:order val="223"/>
          <c:tx>
            <c:strRef>
              <c:f>опж!$A$225</c:f>
              <c:strCache>
                <c:ptCount val="1"/>
                <c:pt idx="0">
                  <c:v>Chad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опж!$B$225:$BF$225</c:f>
            </c:numRef>
          </c:val>
          <c:smooth val="0"/>
          <c:extLst>
            <c:ext xmlns:c16="http://schemas.microsoft.com/office/drawing/2014/chart" uri="{C3380CC4-5D6E-409C-BE32-E72D297353CC}">
              <c16:uniqueId val="{000000DF-3339-4133-8834-D83B92D12BF5}"/>
            </c:ext>
          </c:extLst>
        </c:ser>
        <c:ser>
          <c:idx val="228"/>
          <c:order val="224"/>
          <c:tx>
            <c:strRef>
              <c:f>опж!$A$226</c:f>
              <c:strCache>
                <c:ptCount val="1"/>
                <c:pt idx="0">
                  <c:v>East Asia &amp; Pacific (IDA &amp; IBRD countries)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опж!$B$226:$BF$226</c:f>
            </c:numRef>
          </c:val>
          <c:smooth val="0"/>
          <c:extLst>
            <c:ext xmlns:c16="http://schemas.microsoft.com/office/drawing/2014/chart" uri="{C3380CC4-5D6E-409C-BE32-E72D297353CC}">
              <c16:uniqueId val="{000000E0-3339-4133-8834-D83B92D12BF5}"/>
            </c:ext>
          </c:extLst>
        </c:ser>
        <c:ser>
          <c:idx val="229"/>
          <c:order val="225"/>
          <c:tx>
            <c:strRef>
              <c:f>опж!$A$227</c:f>
              <c:strCache>
                <c:ptCount val="1"/>
                <c:pt idx="0">
                  <c:v>Europe &amp; Central Asia (IDA &amp; IBRD countries)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опж!$B$227:$BF$227</c:f>
            </c:numRef>
          </c:val>
          <c:smooth val="0"/>
          <c:extLst>
            <c:ext xmlns:c16="http://schemas.microsoft.com/office/drawing/2014/chart" uri="{C3380CC4-5D6E-409C-BE32-E72D297353CC}">
              <c16:uniqueId val="{000000E1-3339-4133-8834-D83B92D12BF5}"/>
            </c:ext>
          </c:extLst>
        </c:ser>
        <c:ser>
          <c:idx val="230"/>
          <c:order val="226"/>
          <c:tx>
            <c:strRef>
              <c:f>опж!$A$228</c:f>
              <c:strCache>
                <c:ptCount val="1"/>
                <c:pt idx="0">
                  <c:v>Togo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опж!$B$228:$BF$228</c:f>
            </c:numRef>
          </c:val>
          <c:smooth val="0"/>
          <c:extLst>
            <c:ext xmlns:c16="http://schemas.microsoft.com/office/drawing/2014/chart" uri="{C3380CC4-5D6E-409C-BE32-E72D297353CC}">
              <c16:uniqueId val="{000000E2-3339-4133-8834-D83B92D12BF5}"/>
            </c:ext>
          </c:extLst>
        </c:ser>
        <c:ser>
          <c:idx val="231"/>
          <c:order val="227"/>
          <c:tx>
            <c:strRef>
              <c:f>опж!$A$229</c:f>
              <c:strCache>
                <c:ptCount val="1"/>
                <c:pt idx="0">
                  <c:v>Thailand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опж!$B$229:$BF$229</c:f>
            </c:numRef>
          </c:val>
          <c:smooth val="0"/>
          <c:extLst>
            <c:ext xmlns:c16="http://schemas.microsoft.com/office/drawing/2014/chart" uri="{C3380CC4-5D6E-409C-BE32-E72D297353CC}">
              <c16:uniqueId val="{000000E3-3339-4133-8834-D83B92D12BF5}"/>
            </c:ext>
          </c:extLst>
        </c:ser>
        <c:ser>
          <c:idx val="232"/>
          <c:order val="228"/>
          <c:tx>
            <c:strRef>
              <c:f>опж!$A$230</c:f>
              <c:strCache>
                <c:ptCount val="1"/>
                <c:pt idx="0">
                  <c:v>Tajikistan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опж!$B$230:$BF$230</c:f>
            </c:numRef>
          </c:val>
          <c:smooth val="0"/>
          <c:extLst>
            <c:ext xmlns:c16="http://schemas.microsoft.com/office/drawing/2014/chart" uri="{C3380CC4-5D6E-409C-BE32-E72D297353CC}">
              <c16:uniqueId val="{000000E4-3339-4133-8834-D83B92D12BF5}"/>
            </c:ext>
          </c:extLst>
        </c:ser>
        <c:ser>
          <c:idx val="233"/>
          <c:order val="229"/>
          <c:tx>
            <c:strRef>
              <c:f>опж!$A$231</c:f>
              <c:strCache>
                <c:ptCount val="1"/>
                <c:pt idx="0">
                  <c:v>Turkmenistan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опж!$B$231:$BF$231</c:f>
            </c:numRef>
          </c:val>
          <c:smooth val="0"/>
          <c:extLst>
            <c:ext xmlns:c16="http://schemas.microsoft.com/office/drawing/2014/chart" uri="{C3380CC4-5D6E-409C-BE32-E72D297353CC}">
              <c16:uniqueId val="{000000E5-3339-4133-8834-D83B92D12BF5}"/>
            </c:ext>
          </c:extLst>
        </c:ser>
        <c:ser>
          <c:idx val="234"/>
          <c:order val="230"/>
          <c:tx>
            <c:strRef>
              <c:f>опж!$A$232</c:f>
              <c:strCache>
                <c:ptCount val="1"/>
                <c:pt idx="0">
                  <c:v>Latin America &amp; the Caribbean (IDA &amp; IBRD countries)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опж!$B$232:$BF$232</c:f>
            </c:numRef>
          </c:val>
          <c:smooth val="0"/>
          <c:extLst>
            <c:ext xmlns:c16="http://schemas.microsoft.com/office/drawing/2014/chart" uri="{C3380CC4-5D6E-409C-BE32-E72D297353CC}">
              <c16:uniqueId val="{000000E6-3339-4133-8834-D83B92D12BF5}"/>
            </c:ext>
          </c:extLst>
        </c:ser>
        <c:ser>
          <c:idx val="235"/>
          <c:order val="231"/>
          <c:tx>
            <c:strRef>
              <c:f>опж!$A$233</c:f>
              <c:strCache>
                <c:ptCount val="1"/>
                <c:pt idx="0">
                  <c:v>Timor-Leste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опж!$B$233:$BF$233</c:f>
            </c:numRef>
          </c:val>
          <c:smooth val="0"/>
          <c:extLst>
            <c:ext xmlns:c16="http://schemas.microsoft.com/office/drawing/2014/chart" uri="{C3380CC4-5D6E-409C-BE32-E72D297353CC}">
              <c16:uniqueId val="{000000E7-3339-4133-8834-D83B92D12BF5}"/>
            </c:ext>
          </c:extLst>
        </c:ser>
        <c:ser>
          <c:idx val="236"/>
          <c:order val="232"/>
          <c:tx>
            <c:strRef>
              <c:f>опж!$A$234</c:f>
              <c:strCache>
                <c:ptCount val="1"/>
                <c:pt idx="0">
                  <c:v>Middle East &amp; North Africa (IDA &amp; IBRD countries)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опж!$B$234:$BF$234</c:f>
            </c:numRef>
          </c:val>
          <c:smooth val="0"/>
          <c:extLst>
            <c:ext xmlns:c16="http://schemas.microsoft.com/office/drawing/2014/chart" uri="{C3380CC4-5D6E-409C-BE32-E72D297353CC}">
              <c16:uniqueId val="{000000E8-3339-4133-8834-D83B92D12BF5}"/>
            </c:ext>
          </c:extLst>
        </c:ser>
        <c:ser>
          <c:idx val="237"/>
          <c:order val="233"/>
          <c:tx>
            <c:strRef>
              <c:f>опж!$A$235</c:f>
              <c:strCache>
                <c:ptCount val="1"/>
                <c:pt idx="0">
                  <c:v>Tonga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опж!$B$235:$BF$235</c:f>
            </c:numRef>
          </c:val>
          <c:smooth val="0"/>
          <c:extLst>
            <c:ext xmlns:c16="http://schemas.microsoft.com/office/drawing/2014/chart" uri="{C3380CC4-5D6E-409C-BE32-E72D297353CC}">
              <c16:uniqueId val="{000000E9-3339-4133-8834-D83B92D12BF5}"/>
            </c:ext>
          </c:extLst>
        </c:ser>
        <c:ser>
          <c:idx val="238"/>
          <c:order val="234"/>
          <c:tx>
            <c:strRef>
              <c:f>опж!$A$236</c:f>
              <c:strCache>
                <c:ptCount val="1"/>
                <c:pt idx="0">
                  <c:v>South Asia (IDA &amp; IBRD)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опж!$B$236:$BF$236</c:f>
            </c:numRef>
          </c:val>
          <c:smooth val="0"/>
          <c:extLst>
            <c:ext xmlns:c16="http://schemas.microsoft.com/office/drawing/2014/chart" uri="{C3380CC4-5D6E-409C-BE32-E72D297353CC}">
              <c16:uniqueId val="{000000EA-3339-4133-8834-D83B92D12BF5}"/>
            </c:ext>
          </c:extLst>
        </c:ser>
        <c:ser>
          <c:idx val="239"/>
          <c:order val="235"/>
          <c:tx>
            <c:strRef>
              <c:f>опж!$A$237</c:f>
              <c:strCache>
                <c:ptCount val="1"/>
                <c:pt idx="0">
                  <c:v>Sub-Saharan Africa (IDA &amp; IBRD countries)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опж!$B$237:$BF$237</c:f>
            </c:numRef>
          </c:val>
          <c:smooth val="0"/>
          <c:extLst>
            <c:ext xmlns:c16="http://schemas.microsoft.com/office/drawing/2014/chart" uri="{C3380CC4-5D6E-409C-BE32-E72D297353CC}">
              <c16:uniqueId val="{000000EB-3339-4133-8834-D83B92D12BF5}"/>
            </c:ext>
          </c:extLst>
        </c:ser>
        <c:ser>
          <c:idx val="240"/>
          <c:order val="236"/>
          <c:tx>
            <c:strRef>
              <c:f>опж!$A$238</c:f>
              <c:strCache>
                <c:ptCount val="1"/>
                <c:pt idx="0">
                  <c:v>Trinidad and Tobago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опж!$B$238:$BF$238</c:f>
            </c:numRef>
          </c:val>
          <c:smooth val="0"/>
          <c:extLst>
            <c:ext xmlns:c16="http://schemas.microsoft.com/office/drawing/2014/chart" uri="{C3380CC4-5D6E-409C-BE32-E72D297353CC}">
              <c16:uniqueId val="{000000EC-3339-4133-8834-D83B92D12BF5}"/>
            </c:ext>
          </c:extLst>
        </c:ser>
        <c:ser>
          <c:idx val="241"/>
          <c:order val="237"/>
          <c:tx>
            <c:strRef>
              <c:f>опж!$A$239</c:f>
              <c:strCache>
                <c:ptCount val="1"/>
                <c:pt idx="0">
                  <c:v>Tunisia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опж!$B$239:$BF$239</c:f>
            </c:numRef>
          </c:val>
          <c:smooth val="0"/>
          <c:extLst>
            <c:ext xmlns:c16="http://schemas.microsoft.com/office/drawing/2014/chart" uri="{C3380CC4-5D6E-409C-BE32-E72D297353CC}">
              <c16:uniqueId val="{000000ED-3339-4133-8834-D83B92D12BF5}"/>
            </c:ext>
          </c:extLst>
        </c:ser>
        <c:ser>
          <c:idx val="242"/>
          <c:order val="238"/>
          <c:tx>
            <c:strRef>
              <c:f>опж!$A$240</c:f>
              <c:strCache>
                <c:ptCount val="1"/>
                <c:pt idx="0">
                  <c:v>Turkey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опж!$B$240:$BF$240</c:f>
            </c:numRef>
          </c:val>
          <c:smooth val="0"/>
          <c:extLst>
            <c:ext xmlns:c16="http://schemas.microsoft.com/office/drawing/2014/chart" uri="{C3380CC4-5D6E-409C-BE32-E72D297353CC}">
              <c16:uniqueId val="{000000EE-3339-4133-8834-D83B92D12BF5}"/>
            </c:ext>
          </c:extLst>
        </c:ser>
        <c:ser>
          <c:idx val="243"/>
          <c:order val="239"/>
          <c:tx>
            <c:strRef>
              <c:f>опж!$A$241</c:f>
              <c:strCache>
                <c:ptCount val="1"/>
                <c:pt idx="0">
                  <c:v>Tuvalu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опж!$B$241:$BF$241</c:f>
            </c:numRef>
          </c:val>
          <c:smooth val="0"/>
          <c:extLst>
            <c:ext xmlns:c16="http://schemas.microsoft.com/office/drawing/2014/chart" uri="{C3380CC4-5D6E-409C-BE32-E72D297353CC}">
              <c16:uniqueId val="{000000EF-3339-4133-8834-D83B92D12BF5}"/>
            </c:ext>
          </c:extLst>
        </c:ser>
        <c:ser>
          <c:idx val="244"/>
          <c:order val="240"/>
          <c:tx>
            <c:strRef>
              <c:f>опж!$A$242</c:f>
              <c:strCache>
                <c:ptCount val="1"/>
                <c:pt idx="0">
                  <c:v>Tanzania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опж!$B$242:$BF$242</c:f>
            </c:numRef>
          </c:val>
          <c:smooth val="0"/>
          <c:extLst>
            <c:ext xmlns:c16="http://schemas.microsoft.com/office/drawing/2014/chart" uri="{C3380CC4-5D6E-409C-BE32-E72D297353CC}">
              <c16:uniqueId val="{000000F0-3339-4133-8834-D83B92D12BF5}"/>
            </c:ext>
          </c:extLst>
        </c:ser>
        <c:ser>
          <c:idx val="245"/>
          <c:order val="241"/>
          <c:tx>
            <c:strRef>
              <c:f>опж!$A$243</c:f>
              <c:strCache>
                <c:ptCount val="1"/>
                <c:pt idx="0">
                  <c:v>Uganda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опж!$B$243:$BF$243</c:f>
            </c:numRef>
          </c:val>
          <c:smooth val="0"/>
          <c:extLst>
            <c:ext xmlns:c16="http://schemas.microsoft.com/office/drawing/2014/chart" uri="{C3380CC4-5D6E-409C-BE32-E72D297353CC}">
              <c16:uniqueId val="{000000F1-3339-4133-8834-D83B92D12BF5}"/>
            </c:ext>
          </c:extLst>
        </c:ser>
        <c:ser>
          <c:idx val="246"/>
          <c:order val="242"/>
          <c:tx>
            <c:strRef>
              <c:f>опж!$A$244</c:f>
              <c:strCache>
                <c:ptCount val="1"/>
                <c:pt idx="0">
                  <c:v>Украина</c:v>
                </c:pt>
              </c:strCache>
            </c:strRef>
          </c:tx>
          <c:spPr>
            <a:ln w="50800">
              <a:solidFill>
                <a:srgbClr val="00B050"/>
              </a:solidFill>
            </a:ln>
          </c:spPr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опж!$B$244:$BF$244</c:f>
              <c:numCache>
                <c:formatCode>General</c:formatCode>
                <c:ptCount val="57"/>
                <c:pt idx="0">
                  <c:v>68.299536585365857</c:v>
                </c:pt>
                <c:pt idx="1">
                  <c:v>68.76385365853659</c:v>
                </c:pt>
                <c:pt idx="2">
                  <c:v>69.146097560975619</c:v>
                </c:pt>
                <c:pt idx="3">
                  <c:v>69.457707317073186</c:v>
                </c:pt>
                <c:pt idx="4">
                  <c:v>69.708219512195129</c:v>
                </c:pt>
                <c:pt idx="5">
                  <c:v>69.905634146341484</c:v>
                </c:pt>
                <c:pt idx="6">
                  <c:v>70.056536585365862</c:v>
                </c:pt>
                <c:pt idx="7">
                  <c:v>70.161121951219513</c:v>
                </c:pt>
                <c:pt idx="8">
                  <c:v>70.223073170731709</c:v>
                </c:pt>
                <c:pt idx="9">
                  <c:v>70.247560975609758</c:v>
                </c:pt>
                <c:pt idx="10">
                  <c:v>70.23521951219513</c:v>
                </c:pt>
                <c:pt idx="11">
                  <c:v>70.182634146341456</c:v>
                </c:pt>
                <c:pt idx="12">
                  <c:v>70.090853658536588</c:v>
                </c:pt>
                <c:pt idx="13">
                  <c:v>69.962926829268298</c:v>
                </c:pt>
                <c:pt idx="14">
                  <c:v>69.808853658536592</c:v>
                </c:pt>
                <c:pt idx="15">
                  <c:v>69.634634146341455</c:v>
                </c:pt>
                <c:pt idx="16">
                  <c:v>69.446170731707312</c:v>
                </c:pt>
                <c:pt idx="17">
                  <c:v>69.253439024390246</c:v>
                </c:pt>
                <c:pt idx="18">
                  <c:v>69.070902439024394</c:v>
                </c:pt>
                <c:pt idx="19">
                  <c:v>68.915121951219518</c:v>
                </c:pt>
                <c:pt idx="20">
                  <c:v>68.817829268292684</c:v>
                </c:pt>
                <c:pt idx="21">
                  <c:v>68.810829268292693</c:v>
                </c:pt>
                <c:pt idx="22">
                  <c:v>68.901243902439035</c:v>
                </c:pt>
                <c:pt idx="23">
                  <c:v>69.077487804878061</c:v>
                </c:pt>
                <c:pt idx="24">
                  <c:v>69.317341463414635</c:v>
                </c:pt>
                <c:pt idx="25">
                  <c:v>69.574780487804901</c:v>
                </c:pt>
                <c:pt idx="26">
                  <c:v>69.791243902439021</c:v>
                </c:pt>
                <c:pt idx="27">
                  <c:v>70.495121951219517</c:v>
                </c:pt>
                <c:pt idx="28">
                  <c:v>70.497560975609773</c:v>
                </c:pt>
                <c:pt idx="29">
                  <c:v>70.539024390243924</c:v>
                </c:pt>
                <c:pt idx="30">
                  <c:v>70.136585365853662</c:v>
                </c:pt>
                <c:pt idx="31">
                  <c:v>68.878048780487802</c:v>
                </c:pt>
                <c:pt idx="32">
                  <c:v>69.068292682926852</c:v>
                </c:pt>
                <c:pt idx="33">
                  <c:v>68.475609756097569</c:v>
                </c:pt>
                <c:pt idx="34">
                  <c:v>67.838536585365873</c:v>
                </c:pt>
                <c:pt idx="35">
                  <c:v>67.137073170731711</c:v>
                </c:pt>
                <c:pt idx="36">
                  <c:v>66.887804878048783</c:v>
                </c:pt>
                <c:pt idx="37">
                  <c:v>67.295365853658538</c:v>
                </c:pt>
                <c:pt idx="38">
                  <c:v>67.988780487804888</c:v>
                </c:pt>
                <c:pt idx="39">
                  <c:v>68.213414634146346</c:v>
                </c:pt>
                <c:pt idx="40">
                  <c:v>67.859512195121951</c:v>
                </c:pt>
                <c:pt idx="41">
                  <c:v>68.287073170731702</c:v>
                </c:pt>
                <c:pt idx="42">
                  <c:v>68.275609756097566</c:v>
                </c:pt>
                <c:pt idx="43">
                  <c:v>68.21073170731708</c:v>
                </c:pt>
                <c:pt idx="44">
                  <c:v>68.185365853658539</c:v>
                </c:pt>
                <c:pt idx="45">
                  <c:v>67.95682926829268</c:v>
                </c:pt>
                <c:pt idx="46">
                  <c:v>68.077560975609771</c:v>
                </c:pt>
                <c:pt idx="47">
                  <c:v>68.222195121951231</c:v>
                </c:pt>
                <c:pt idx="48">
                  <c:v>68.251463414634159</c:v>
                </c:pt>
                <c:pt idx="49">
                  <c:v>69.19</c:v>
                </c:pt>
                <c:pt idx="50">
                  <c:v>70.265365853658551</c:v>
                </c:pt>
                <c:pt idx="51">
                  <c:v>70.80926829268293</c:v>
                </c:pt>
                <c:pt idx="52">
                  <c:v>70.944146341463423</c:v>
                </c:pt>
                <c:pt idx="53">
                  <c:v>71.159512195121962</c:v>
                </c:pt>
                <c:pt idx="54">
                  <c:v>71.186585365853674</c:v>
                </c:pt>
                <c:pt idx="55">
                  <c:v>71.189512195121964</c:v>
                </c:pt>
                <c:pt idx="56">
                  <c:v>71.476341463414641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F2-3339-4133-8834-D83B92D12BF5}"/>
            </c:ext>
          </c:extLst>
        </c:ser>
        <c:ser>
          <c:idx val="247"/>
          <c:order val="243"/>
          <c:tx>
            <c:strRef>
              <c:f>опж!$A$245</c:f>
              <c:strCache>
                <c:ptCount val="1"/>
                <c:pt idx="0">
                  <c:v>Upper middle income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опж!$B$245:$BF$245</c:f>
            </c:numRef>
          </c:val>
          <c:smooth val="0"/>
          <c:extLst>
            <c:ext xmlns:c16="http://schemas.microsoft.com/office/drawing/2014/chart" uri="{C3380CC4-5D6E-409C-BE32-E72D297353CC}">
              <c16:uniqueId val="{000000F3-3339-4133-8834-D83B92D12BF5}"/>
            </c:ext>
          </c:extLst>
        </c:ser>
        <c:ser>
          <c:idx val="248"/>
          <c:order val="244"/>
          <c:tx>
            <c:strRef>
              <c:f>опж!$A$246</c:f>
              <c:strCache>
                <c:ptCount val="1"/>
                <c:pt idx="0">
                  <c:v>Uruguay</c:v>
                </c:pt>
              </c:strCache>
            </c:strRef>
          </c:tx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опж!$B$246:$BF$246</c:f>
            </c:numRef>
          </c:val>
          <c:smooth val="0"/>
          <c:extLst>
            <c:ext xmlns:c16="http://schemas.microsoft.com/office/drawing/2014/chart" uri="{C3380CC4-5D6E-409C-BE32-E72D297353CC}">
              <c16:uniqueId val="{000000F4-3339-4133-8834-D83B92D12BF5}"/>
            </c:ext>
          </c:extLst>
        </c:ser>
        <c:ser>
          <c:idx val="249"/>
          <c:order val="245"/>
          <c:tx>
            <c:strRef>
              <c:f>опж!$A$247</c:f>
              <c:strCache>
                <c:ptCount val="1"/>
                <c:pt idx="0">
                  <c:v>США</c:v>
                </c:pt>
              </c:strCache>
            </c:strRef>
          </c:tx>
          <c:spPr>
            <a:ln w="50800">
              <a:solidFill>
                <a:schemeClr val="accent4"/>
              </a:solidFill>
            </a:ln>
          </c:spPr>
          <c:marker>
            <c:symbol val="none"/>
          </c:marker>
          <c:cat>
            <c:strRef>
              <c:f>опж!$B$1:$BF$1</c:f>
              <c:strCach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strCache>
            </c:strRef>
          </c:cat>
          <c:val>
            <c:numRef>
              <c:f>опж!$B$247:$BF$247</c:f>
              <c:numCache>
                <c:formatCode>General</c:formatCode>
                <c:ptCount val="57"/>
                <c:pt idx="0">
                  <c:v>69.770731707317069</c:v>
                </c:pt>
                <c:pt idx="1">
                  <c:v>70.270731707317083</c:v>
                </c:pt>
                <c:pt idx="2">
                  <c:v>70.119512195121956</c:v>
                </c:pt>
                <c:pt idx="3">
                  <c:v>69.917073170731712</c:v>
                </c:pt>
                <c:pt idx="4">
                  <c:v>70.165853658536591</c:v>
                </c:pt>
                <c:pt idx="5">
                  <c:v>70.214634146341467</c:v>
                </c:pt>
                <c:pt idx="6">
                  <c:v>70.212195121951225</c:v>
                </c:pt>
                <c:pt idx="7">
                  <c:v>70.560975609756113</c:v>
                </c:pt>
                <c:pt idx="8">
                  <c:v>69.951219512195124</c:v>
                </c:pt>
                <c:pt idx="9">
                  <c:v>70.507317073170753</c:v>
                </c:pt>
                <c:pt idx="10">
                  <c:v>70.807317073170736</c:v>
                </c:pt>
                <c:pt idx="11">
                  <c:v>71.107317073170748</c:v>
                </c:pt>
                <c:pt idx="12">
                  <c:v>71.156097560975624</c:v>
                </c:pt>
                <c:pt idx="13">
                  <c:v>71.356097560975613</c:v>
                </c:pt>
                <c:pt idx="14">
                  <c:v>71.956097560975607</c:v>
                </c:pt>
                <c:pt idx="15">
                  <c:v>72.604878048780478</c:v>
                </c:pt>
                <c:pt idx="16">
                  <c:v>72.856097560975613</c:v>
                </c:pt>
                <c:pt idx="17">
                  <c:v>73.256097560975618</c:v>
                </c:pt>
                <c:pt idx="18">
                  <c:v>73.356097560975613</c:v>
                </c:pt>
                <c:pt idx="19">
                  <c:v>73.804878048780495</c:v>
                </c:pt>
                <c:pt idx="20">
                  <c:v>73.609756097560989</c:v>
                </c:pt>
                <c:pt idx="21">
                  <c:v>74.009756097560995</c:v>
                </c:pt>
                <c:pt idx="22">
                  <c:v>74.360975609756096</c:v>
                </c:pt>
                <c:pt idx="23">
                  <c:v>74.463414634146332</c:v>
                </c:pt>
                <c:pt idx="24">
                  <c:v>74.563414634146355</c:v>
                </c:pt>
                <c:pt idx="25">
                  <c:v>74.563414634146355</c:v>
                </c:pt>
                <c:pt idx="26">
                  <c:v>74.614634146341473</c:v>
                </c:pt>
                <c:pt idx="27">
                  <c:v>74.765853658536599</c:v>
                </c:pt>
                <c:pt idx="28">
                  <c:v>74.765853658536599</c:v>
                </c:pt>
                <c:pt idx="29">
                  <c:v>75.01707317073172</c:v>
                </c:pt>
                <c:pt idx="30">
                  <c:v>75.214634146341467</c:v>
                </c:pt>
                <c:pt idx="31">
                  <c:v>75.365853658536594</c:v>
                </c:pt>
                <c:pt idx="32">
                  <c:v>75.6170731707317</c:v>
                </c:pt>
                <c:pt idx="33">
                  <c:v>75.419512195121968</c:v>
                </c:pt>
                <c:pt idx="34">
                  <c:v>75.619512195121956</c:v>
                </c:pt>
                <c:pt idx="35">
                  <c:v>75.621951219512198</c:v>
                </c:pt>
                <c:pt idx="36">
                  <c:v>76.026829268292687</c:v>
                </c:pt>
                <c:pt idx="37">
                  <c:v>76.429268292682934</c:v>
                </c:pt>
                <c:pt idx="38">
                  <c:v>76.580487804878061</c:v>
                </c:pt>
                <c:pt idx="39">
                  <c:v>76.582926829268303</c:v>
                </c:pt>
                <c:pt idx="40">
                  <c:v>76.636585365853662</c:v>
                </c:pt>
                <c:pt idx="41">
                  <c:v>76.836585365853665</c:v>
                </c:pt>
                <c:pt idx="42">
                  <c:v>76.936585365853659</c:v>
                </c:pt>
                <c:pt idx="43">
                  <c:v>77.036585365853668</c:v>
                </c:pt>
                <c:pt idx="44">
                  <c:v>77.487804878048777</c:v>
                </c:pt>
                <c:pt idx="45">
                  <c:v>77.487804878048777</c:v>
                </c:pt>
                <c:pt idx="46">
                  <c:v>77.68780487804878</c:v>
                </c:pt>
                <c:pt idx="47">
                  <c:v>77.987804878048792</c:v>
                </c:pt>
                <c:pt idx="48">
                  <c:v>78.03902439024391</c:v>
                </c:pt>
                <c:pt idx="49">
                  <c:v>78.390243902439025</c:v>
                </c:pt>
                <c:pt idx="50">
                  <c:v>78.541463414634151</c:v>
                </c:pt>
                <c:pt idx="51">
                  <c:v>78.641463414634146</c:v>
                </c:pt>
                <c:pt idx="52">
                  <c:v>78.741463414634154</c:v>
                </c:pt>
                <c:pt idx="53">
                  <c:v>78.741463414634154</c:v>
                </c:pt>
                <c:pt idx="54">
                  <c:v>78.841463414634148</c:v>
                </c:pt>
                <c:pt idx="55">
                  <c:v>78.690243902439036</c:v>
                </c:pt>
                <c:pt idx="56">
                  <c:v>78.690243902439036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F5-3339-4133-8834-D83B92D12BF5}"/>
            </c:ext>
          </c:extLst>
        </c:ser>
        <c:ser>
          <c:idx val="53"/>
          <c:order val="246"/>
          <c:tx>
            <c:strRef>
              <c:f>опж!$A$262</c:f>
              <c:strCache>
                <c:ptCount val="1"/>
                <c:pt idx="0">
                  <c:v>ЕС-28</c:v>
                </c:pt>
              </c:strCache>
            </c:strRef>
          </c:tx>
          <c:spPr>
            <a:ln w="38100">
              <a:solidFill>
                <a:srgbClr val="0070C0"/>
              </a:solidFill>
            </a:ln>
          </c:spPr>
          <c:marker>
            <c:symbol val="none"/>
          </c:marker>
          <c:val>
            <c:numRef>
              <c:f>опж!$B$262:$BF$262</c:f>
              <c:numCache>
                <c:formatCode>General</c:formatCode>
                <c:ptCount val="57"/>
                <c:pt idx="42">
                  <c:v>77.7</c:v>
                </c:pt>
                <c:pt idx="43">
                  <c:v>78.400000000000006</c:v>
                </c:pt>
                <c:pt idx="44">
                  <c:v>78.5</c:v>
                </c:pt>
                <c:pt idx="45">
                  <c:v>78.900000000000006</c:v>
                </c:pt>
                <c:pt idx="46">
                  <c:v>79.099999999999994</c:v>
                </c:pt>
                <c:pt idx="47">
                  <c:v>79.400000000000006</c:v>
                </c:pt>
                <c:pt idx="48">
                  <c:v>79.599999999999994</c:v>
                </c:pt>
                <c:pt idx="49">
                  <c:v>79.900000000000006</c:v>
                </c:pt>
                <c:pt idx="50">
                  <c:v>80.2</c:v>
                </c:pt>
                <c:pt idx="51">
                  <c:v>80.3</c:v>
                </c:pt>
                <c:pt idx="52">
                  <c:v>80.5</c:v>
                </c:pt>
                <c:pt idx="53">
                  <c:v>80.900000000000006</c:v>
                </c:pt>
                <c:pt idx="54">
                  <c:v>80.599999999999994</c:v>
                </c:pt>
                <c:pt idx="55">
                  <c:v>81</c:v>
                </c:pt>
                <c:pt idx="56">
                  <c:v>80.900000000000006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F6-3339-4133-8834-D83B92D12B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12764416"/>
        <c:axId val="112765952"/>
      </c:lineChart>
      <c:catAx>
        <c:axId val="1127644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112765952"/>
        <c:crosses val="autoZero"/>
        <c:auto val="1"/>
        <c:lblAlgn val="ctr"/>
        <c:lblOffset val="100"/>
        <c:noMultiLvlLbl val="0"/>
      </c:catAx>
      <c:valAx>
        <c:axId val="112765952"/>
        <c:scaling>
          <c:orientation val="minMax"/>
          <c:min val="4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12764416"/>
        <c:crosses val="autoZero"/>
        <c:crossBetween val="between"/>
        <c:majorUnit val="5"/>
      </c:valAx>
    </c:plotArea>
    <c:legend>
      <c:legendPos val="b"/>
      <c:layout>
        <c:manualLayout>
          <c:xMode val="edge"/>
          <c:yMode val="edge"/>
          <c:x val="2.6706307898593629E-2"/>
          <c:y val="0.86560069714605836"/>
          <c:w val="0.93928559435997228"/>
          <c:h val="0.11226491550216303"/>
        </c:manualLayout>
      </c:layout>
      <c:overlay val="0"/>
      <c:txPr>
        <a:bodyPr/>
        <a:lstStyle/>
        <a:p>
          <a:pPr>
            <a:defRPr sz="1200"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8440820753639278E-2"/>
          <c:y val="1.4232203363331248E-2"/>
          <c:w val="0.95619515115421183"/>
          <c:h val="0.78159364500474682"/>
        </c:manualLayout>
      </c:layout>
      <c:bar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chemeClr val="accent6"/>
              </a:solidFill>
            </c:spPr>
            <c:extLst>
              <c:ext xmlns:c16="http://schemas.microsoft.com/office/drawing/2014/chart" uri="{C3380CC4-5D6E-409C-BE32-E72D297353CC}">
                <c16:uniqueId val="{00000001-B995-4F99-8AB4-55C36D777037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6"/>
              </a:solidFill>
            </c:spPr>
            <c:extLst>
              <c:ext xmlns:c16="http://schemas.microsoft.com/office/drawing/2014/chart" uri="{C3380CC4-5D6E-409C-BE32-E72D297353CC}">
                <c16:uniqueId val="{00000003-B995-4F99-8AB4-55C36D777037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6"/>
              </a:solidFill>
            </c:spPr>
            <c:extLst>
              <c:ext xmlns:c16="http://schemas.microsoft.com/office/drawing/2014/chart" uri="{C3380CC4-5D6E-409C-BE32-E72D297353CC}">
                <c16:uniqueId val="{00000005-B995-4F99-8AB4-55C36D777037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6"/>
              </a:solidFill>
            </c:spPr>
            <c:extLst>
              <c:ext xmlns:c16="http://schemas.microsoft.com/office/drawing/2014/chart" uri="{C3380CC4-5D6E-409C-BE32-E72D297353CC}">
                <c16:uniqueId val="{00000007-B995-4F99-8AB4-55C36D777037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6"/>
              </a:solidFill>
            </c:spPr>
            <c:extLst>
              <c:ext xmlns:c16="http://schemas.microsoft.com/office/drawing/2014/chart" uri="{C3380CC4-5D6E-409C-BE32-E72D297353CC}">
                <c16:uniqueId val="{00000009-B995-4F99-8AB4-55C36D777037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6"/>
              </a:solidFill>
            </c:spPr>
            <c:extLst>
              <c:ext xmlns:c16="http://schemas.microsoft.com/office/drawing/2014/chart" uri="{C3380CC4-5D6E-409C-BE32-E72D297353CC}">
                <c16:uniqueId val="{0000000B-B995-4F99-8AB4-55C36D777037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6"/>
              </a:solidFill>
            </c:spPr>
            <c:extLst>
              <c:ext xmlns:c16="http://schemas.microsoft.com/office/drawing/2014/chart" uri="{C3380CC4-5D6E-409C-BE32-E72D297353CC}">
                <c16:uniqueId val="{0000000D-B995-4F99-8AB4-55C36D777037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6"/>
              </a:solidFill>
            </c:spPr>
            <c:extLst>
              <c:ext xmlns:c16="http://schemas.microsoft.com/office/drawing/2014/chart" uri="{C3380CC4-5D6E-409C-BE32-E72D297353CC}">
                <c16:uniqueId val="{0000000F-B995-4F99-8AB4-55C36D777037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6"/>
              </a:solidFill>
            </c:spPr>
            <c:extLst>
              <c:ext xmlns:c16="http://schemas.microsoft.com/office/drawing/2014/chart" uri="{C3380CC4-5D6E-409C-BE32-E72D297353CC}">
                <c16:uniqueId val="{00000011-B995-4F99-8AB4-55C36D777037}"/>
              </c:ext>
            </c:extLst>
          </c:dPt>
          <c:dPt>
            <c:idx val="9"/>
            <c:invertIfNegative val="0"/>
            <c:bubble3D val="0"/>
            <c:spPr>
              <a:solidFill>
                <a:schemeClr val="accent6"/>
              </a:solidFill>
            </c:spPr>
            <c:extLst>
              <c:ext xmlns:c16="http://schemas.microsoft.com/office/drawing/2014/chart" uri="{C3380CC4-5D6E-409C-BE32-E72D297353CC}">
                <c16:uniqueId val="{00000013-B995-4F99-8AB4-55C36D777037}"/>
              </c:ext>
            </c:extLst>
          </c:dPt>
          <c:dPt>
            <c:idx val="15"/>
            <c:invertIfNegative val="0"/>
            <c:bubble3D val="0"/>
            <c:spPr>
              <a:solidFill>
                <a:schemeClr val="bg1">
                  <a:lumMod val="5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15-B995-4F99-8AB4-55C36D777037}"/>
              </c:ext>
            </c:extLst>
          </c:dPt>
          <c:dPt>
            <c:idx val="16"/>
            <c:invertIfNegative val="0"/>
            <c:bubble3D val="0"/>
            <c:spPr>
              <a:solidFill>
                <a:schemeClr val="bg1">
                  <a:lumMod val="5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17-B995-4F99-8AB4-55C36D777037}"/>
              </c:ext>
            </c:extLst>
          </c:dPt>
          <c:dPt>
            <c:idx val="17"/>
            <c:invertIfNegative val="0"/>
            <c:bubble3D val="0"/>
            <c:spPr>
              <a:solidFill>
                <a:schemeClr val="bg1">
                  <a:lumMod val="5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19-B995-4F99-8AB4-55C36D777037}"/>
              </c:ext>
            </c:extLst>
          </c:dPt>
          <c:dPt>
            <c:idx val="18"/>
            <c:invertIfNegative val="0"/>
            <c:bubble3D val="0"/>
            <c:spPr>
              <a:solidFill>
                <a:schemeClr val="bg1">
                  <a:lumMod val="5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1B-B995-4F99-8AB4-55C36D777037}"/>
              </c:ext>
            </c:extLst>
          </c:dPt>
          <c:dPt>
            <c:idx val="20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1D-B995-4F99-8AB4-55C36D777037}"/>
              </c:ext>
            </c:extLst>
          </c:dPt>
          <c:dPt>
            <c:idx val="21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1F-B995-4F99-8AB4-55C36D777037}"/>
              </c:ext>
            </c:extLst>
          </c:dPt>
          <c:dPt>
            <c:idx val="22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21-B995-4F99-8AB4-55C36D777037}"/>
              </c:ext>
            </c:extLst>
          </c:dPt>
          <c:dPt>
            <c:idx val="23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23-B995-4F99-8AB4-55C36D777037}"/>
              </c:ext>
            </c:extLst>
          </c:dPt>
          <c:dPt>
            <c:idx val="24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25-B995-4F99-8AB4-55C36D777037}"/>
              </c:ext>
            </c:extLst>
          </c:dPt>
          <c:dPt>
            <c:idx val="25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27-B995-4F99-8AB4-55C36D777037}"/>
              </c:ext>
            </c:extLst>
          </c:dPt>
          <c:dPt>
            <c:idx val="26"/>
            <c:invertIfNegative val="0"/>
            <c:bubble3D val="0"/>
            <c:spPr>
              <a:solidFill>
                <a:srgbClr val="C00000"/>
              </a:solidFill>
            </c:spPr>
            <c:extLst>
              <c:ext xmlns:c16="http://schemas.microsoft.com/office/drawing/2014/chart" uri="{C3380CC4-5D6E-409C-BE32-E72D297353CC}">
                <c16:uniqueId val="{00000029-B995-4F99-8AB4-55C36D777037}"/>
              </c:ext>
            </c:extLst>
          </c:dPt>
          <c:dPt>
            <c:idx val="27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2B-B995-4F99-8AB4-55C36D777037}"/>
              </c:ext>
            </c:extLst>
          </c:dPt>
          <c:dPt>
            <c:idx val="28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2D-B995-4F99-8AB4-55C36D777037}"/>
              </c:ext>
            </c:extLst>
          </c:dPt>
          <c:dPt>
            <c:idx val="29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2F-B995-4F99-8AB4-55C36D777037}"/>
              </c:ext>
            </c:extLst>
          </c:dPt>
          <c:dPt>
            <c:idx val="30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31-B995-4F99-8AB4-55C36D777037}"/>
              </c:ext>
            </c:extLst>
          </c:dPt>
          <c:dPt>
            <c:idx val="32"/>
            <c:invertIfNegative val="0"/>
            <c:bubble3D val="0"/>
            <c:spPr>
              <a:solidFill>
                <a:schemeClr val="accent3"/>
              </a:solidFill>
            </c:spPr>
            <c:extLst>
              <c:ext xmlns:c16="http://schemas.microsoft.com/office/drawing/2014/chart" uri="{C3380CC4-5D6E-409C-BE32-E72D297353CC}">
                <c16:uniqueId val="{00000033-B995-4F99-8AB4-55C36D777037}"/>
              </c:ext>
            </c:extLst>
          </c:dPt>
          <c:dPt>
            <c:idx val="33"/>
            <c:invertIfNegative val="0"/>
            <c:bubble3D val="0"/>
            <c:spPr>
              <a:solidFill>
                <a:schemeClr val="accent3"/>
              </a:solidFill>
            </c:spPr>
            <c:extLst>
              <c:ext xmlns:c16="http://schemas.microsoft.com/office/drawing/2014/chart" uri="{C3380CC4-5D6E-409C-BE32-E72D297353CC}">
                <c16:uniqueId val="{00000035-B995-4F99-8AB4-55C36D777037}"/>
              </c:ext>
            </c:extLst>
          </c:dPt>
          <c:dPt>
            <c:idx val="34"/>
            <c:invertIfNegative val="0"/>
            <c:bubble3D val="0"/>
            <c:spPr>
              <a:solidFill>
                <a:schemeClr val="accent3"/>
              </a:solidFill>
            </c:spPr>
            <c:extLst>
              <c:ext xmlns:c16="http://schemas.microsoft.com/office/drawing/2014/chart" uri="{C3380CC4-5D6E-409C-BE32-E72D297353CC}">
                <c16:uniqueId val="{00000037-B995-4F99-8AB4-55C36D777037}"/>
              </c:ext>
            </c:extLst>
          </c:dPt>
          <c:dPt>
            <c:idx val="35"/>
            <c:invertIfNegative val="0"/>
            <c:bubble3D val="0"/>
            <c:spPr>
              <a:solidFill>
                <a:schemeClr val="accent3"/>
              </a:solidFill>
            </c:spPr>
            <c:extLst>
              <c:ext xmlns:c16="http://schemas.microsoft.com/office/drawing/2014/chart" uri="{C3380CC4-5D6E-409C-BE32-E72D297353CC}">
                <c16:uniqueId val="{00000039-B995-4F99-8AB4-55C36D777037}"/>
              </c:ext>
            </c:extLst>
          </c:dPt>
          <c:dLbls>
            <c:dLbl>
              <c:idx val="26"/>
              <c:spPr/>
              <c:txPr>
                <a:bodyPr rot="-5400000" vert="horz"/>
                <a:lstStyle/>
                <a:p>
                  <a:pPr>
                    <a:defRPr sz="1400" b="1"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29-B995-4F99-8AB4-55C36D77703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 sz="14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'График по ОПж'!$B$5:$B$42</c:f>
              <c:strCache>
                <c:ptCount val="38"/>
                <c:pt idx="0">
                  <c:v>Гонконг</c:v>
                </c:pt>
                <c:pt idx="1">
                  <c:v>Япония</c:v>
                </c:pt>
                <c:pt idx="2">
                  <c:v>Швейцария</c:v>
                </c:pt>
                <c:pt idx="3">
                  <c:v>Испания</c:v>
                </c:pt>
                <c:pt idx="4">
                  <c:v>Сингапур</c:v>
                </c:pt>
                <c:pt idx="5">
                  <c:v>Италия</c:v>
                </c:pt>
                <c:pt idx="6">
                  <c:v>Австралия</c:v>
                </c:pt>
                <c:pt idx="7">
                  <c:v>Исландия</c:v>
                </c:pt>
                <c:pt idx="8">
                  <c:v>Франция</c:v>
                </c:pt>
                <c:pt idx="9">
                  <c:v>Израиль</c:v>
                </c:pt>
                <c:pt idx="11">
                  <c:v>Швеция</c:v>
                </c:pt>
                <c:pt idx="12">
                  <c:v>Великобритания</c:v>
                </c:pt>
                <c:pt idx="13">
                  <c:v>Финляндия</c:v>
                </c:pt>
                <c:pt idx="15">
                  <c:v>Словения</c:v>
                </c:pt>
                <c:pt idx="16">
                  <c:v>Венгрия</c:v>
                </c:pt>
                <c:pt idx="17">
                  <c:v>Румыния</c:v>
                </c:pt>
                <c:pt idx="18">
                  <c:v>Латвия</c:v>
                </c:pt>
                <c:pt idx="20">
                  <c:v>Армения</c:v>
                </c:pt>
                <c:pt idx="21">
                  <c:v>Беларусь</c:v>
                </c:pt>
                <c:pt idx="22">
                  <c:v>Азербайджан</c:v>
                </c:pt>
                <c:pt idx="23">
                  <c:v>Украина</c:v>
                </c:pt>
                <c:pt idx="24">
                  <c:v>Молдова</c:v>
                </c:pt>
                <c:pt idx="25">
                  <c:v>Узбекистан</c:v>
                </c:pt>
                <c:pt idx="26">
                  <c:v>Россия</c:v>
                </c:pt>
                <c:pt idx="27">
                  <c:v>Таджикистан</c:v>
                </c:pt>
                <c:pt idx="28">
                  <c:v>Кыргызстан</c:v>
                </c:pt>
                <c:pt idx="29">
                  <c:v>Казахстан</c:v>
                </c:pt>
                <c:pt idx="30">
                  <c:v>Туркменистан</c:v>
                </c:pt>
                <c:pt idx="32">
                  <c:v>Китай</c:v>
                </c:pt>
                <c:pt idx="33">
                  <c:v>Бразилия</c:v>
                </c:pt>
                <c:pt idx="34">
                  <c:v>Индия</c:v>
                </c:pt>
                <c:pt idx="35">
                  <c:v>ЮАР</c:v>
                </c:pt>
                <c:pt idx="37">
                  <c:v>Сьерра-Леоне</c:v>
                </c:pt>
              </c:strCache>
            </c:strRef>
          </c:cat>
          <c:val>
            <c:numRef>
              <c:f>'График по ОПж'!$C$5:$C$42</c:f>
              <c:numCache>
                <c:formatCode>#,###,##0.0</c:formatCode>
                <c:ptCount val="38"/>
                <c:pt idx="0">
                  <c:v>84.096999999999994</c:v>
                </c:pt>
                <c:pt idx="1">
                  <c:v>83.908000000000001</c:v>
                </c:pt>
                <c:pt idx="2">
                  <c:v>83.472999999999999</c:v>
                </c:pt>
                <c:pt idx="3">
                  <c:v>83.301000000000002</c:v>
                </c:pt>
                <c:pt idx="4">
                  <c:v>83.218000000000004</c:v>
                </c:pt>
                <c:pt idx="5">
                  <c:v>83.168999999999997</c:v>
                </c:pt>
                <c:pt idx="6">
                  <c:v>83.067999999999998</c:v>
                </c:pt>
                <c:pt idx="7">
                  <c:v>82.912000000000006</c:v>
                </c:pt>
                <c:pt idx="8">
                  <c:v>82.715999999999994</c:v>
                </c:pt>
                <c:pt idx="9">
                  <c:v>82.664000000000001</c:v>
                </c:pt>
                <c:pt idx="11">
                  <c:v>82.625</c:v>
                </c:pt>
                <c:pt idx="12">
                  <c:v>81.716999999999999</c:v>
                </c:pt>
                <c:pt idx="13">
                  <c:v>81.495999999999995</c:v>
                </c:pt>
                <c:pt idx="15">
                  <c:v>81.116</c:v>
                </c:pt>
                <c:pt idx="16">
                  <c:v>76.063000000000002</c:v>
                </c:pt>
                <c:pt idx="17">
                  <c:v>75.573999999999998</c:v>
                </c:pt>
                <c:pt idx="18">
                  <c:v>74.718999999999994</c:v>
                </c:pt>
                <c:pt idx="20">
                  <c:v>74.781999999999996</c:v>
                </c:pt>
                <c:pt idx="21">
                  <c:v>73.069999999999993</c:v>
                </c:pt>
                <c:pt idx="22">
                  <c:v>72.123000000000005</c:v>
                </c:pt>
                <c:pt idx="23">
                  <c:v>72.108999999999995</c:v>
                </c:pt>
                <c:pt idx="24">
                  <c:v>71.718000000000004</c:v>
                </c:pt>
                <c:pt idx="25">
                  <c:v>71.42</c:v>
                </c:pt>
                <c:pt idx="26">
                  <c:v>71.221999999999994</c:v>
                </c:pt>
                <c:pt idx="27">
                  <c:v>71.213999999999999</c:v>
                </c:pt>
                <c:pt idx="28">
                  <c:v>71.069000000000003</c:v>
                </c:pt>
                <c:pt idx="29">
                  <c:v>70.027000000000001</c:v>
                </c:pt>
                <c:pt idx="30">
                  <c:v>67.956000000000003</c:v>
                </c:pt>
                <c:pt idx="32">
                  <c:v>76.41</c:v>
                </c:pt>
                <c:pt idx="33">
                  <c:v>75.722999999999999</c:v>
                </c:pt>
                <c:pt idx="34">
                  <c:v>68.802999999999997</c:v>
                </c:pt>
                <c:pt idx="35">
                  <c:v>63.404000000000003</c:v>
                </c:pt>
                <c:pt idx="37">
                  <c:v>52.213999999999999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3A-B995-4F99-8AB4-55C36D7770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53225728"/>
        <c:axId val="53235712"/>
      </c:barChart>
      <c:catAx>
        <c:axId val="5322572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5400000" vert="horz"/>
          <a:lstStyle/>
          <a:p>
            <a:pPr>
              <a:defRPr/>
            </a:pPr>
            <a:endParaRPr lang="ru-RU"/>
          </a:p>
        </c:txPr>
        <c:crossAx val="53235712"/>
        <c:crosses val="autoZero"/>
        <c:auto val="1"/>
        <c:lblAlgn val="ctr"/>
        <c:lblOffset val="100"/>
        <c:noMultiLvlLbl val="0"/>
      </c:catAx>
      <c:valAx>
        <c:axId val="53235712"/>
        <c:scaling>
          <c:orientation val="minMax"/>
          <c:max val="110"/>
          <c:min val="0"/>
        </c:scaling>
        <c:delete val="0"/>
        <c:axPos val="l"/>
        <c:numFmt formatCode="#,##0" sourceLinked="0"/>
        <c:majorTickMark val="out"/>
        <c:minorTickMark val="none"/>
        <c:tickLblPos val="nextTo"/>
        <c:crossAx val="5322572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5.5944187777372228E-2"/>
          <c:y val="3.6677979905130546E-2"/>
          <c:w val="0.73642633628093201"/>
          <c:h val="0.86881380911353201"/>
        </c:manualLayout>
      </c:layout>
      <c:lineChart>
        <c:grouping val="standard"/>
        <c:varyColors val="0"/>
        <c:ser>
          <c:idx val="0"/>
          <c:order val="0"/>
          <c:tx>
            <c:strRef>
              <c:f>'[Статистика%20будущие%20расходы%20на%20здравоохранения%20%20%20вариант%203(1).xls]Лист2'!$B$1</c:f>
              <c:strCache>
                <c:ptCount val="1"/>
                <c:pt idx="0">
                  <c:v>Страны с высоким уровнем дохода</c:v>
                </c:pt>
              </c:strCache>
            </c:strRef>
          </c:tx>
          <c:spPr>
            <a:ln w="25400" cmpd="sng">
              <a:solidFill>
                <a:srgbClr val="0070C0"/>
              </a:solidFill>
              <a:prstDash val="solid"/>
            </a:ln>
          </c:spPr>
          <c:marker>
            <c:symbol val="none"/>
          </c:marker>
          <c:dLbls>
            <c:spPr>
              <a:solidFill>
                <a:srgbClr val="0070C0"/>
              </a:solidFill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1" i="0">
                    <a:solidFill>
                      <a:schemeClr val="bg1"/>
                    </a:solidFill>
                    <a:latin typeface="Segoe UI Semibold" charset="0"/>
                    <a:ea typeface="Segoe UI Semibold" charset="0"/>
                    <a:cs typeface="Segoe UI Semibold" charset="0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'[Статистика%20будущие%20расходы%20на%20здравоохранения%20%20%20вариант%203(1).xls]Лист2'!$A$2:$A$11</c:f>
              <c:numCache>
                <c:formatCode>General</c:formatCode>
                <c:ptCount val="10"/>
                <c:pt idx="0">
                  <c:v>1995</c:v>
                </c:pt>
                <c:pt idx="1">
                  <c:v>2000</c:v>
                </c:pt>
                <c:pt idx="2">
                  <c:v>2005</c:v>
                </c:pt>
                <c:pt idx="3">
                  <c:v>2010</c:v>
                </c:pt>
                <c:pt idx="4">
                  <c:v>2014</c:v>
                </c:pt>
                <c:pt idx="5">
                  <c:v>2020</c:v>
                </c:pt>
                <c:pt idx="6">
                  <c:v>2025</c:v>
                </c:pt>
                <c:pt idx="7">
                  <c:v>2030</c:v>
                </c:pt>
                <c:pt idx="8">
                  <c:v>2035</c:v>
                </c:pt>
                <c:pt idx="9">
                  <c:v>2040</c:v>
                </c:pt>
              </c:numCache>
            </c:numRef>
          </c:cat>
          <c:val>
            <c:numRef>
              <c:f>'[Статистика%20будущие%20расходы%20на%20здравоохранения%20%20%20вариант%203(1).xls]Лист2'!$B$2:$B$11</c:f>
              <c:numCache>
                <c:formatCode>General</c:formatCode>
                <c:ptCount val="10"/>
                <c:pt idx="0">
                  <c:v>9.2000000000000011</c:v>
                </c:pt>
                <c:pt idx="1">
                  <c:v>9.8000000000000007</c:v>
                </c:pt>
                <c:pt idx="2">
                  <c:v>10.8</c:v>
                </c:pt>
                <c:pt idx="3">
                  <c:v>11.8</c:v>
                </c:pt>
                <c:pt idx="4">
                  <c:v>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74A-42E9-B071-84CB4683C42B}"/>
            </c:ext>
          </c:extLst>
        </c:ser>
        <c:ser>
          <c:idx val="1"/>
          <c:order val="1"/>
          <c:tx>
            <c:strRef>
              <c:f>'[Статистика%20будущие%20расходы%20на%20здравоохранения%20%20%20вариант%203(1).xls]Лист2'!$C$1</c:f>
              <c:strCache>
                <c:ptCount val="1"/>
                <c:pt idx="0">
                  <c:v>Среднемировое значение</c:v>
                </c:pt>
              </c:strCache>
            </c:strRef>
          </c:tx>
          <c:spPr>
            <a:ln w="25400" cmpd="sng">
              <a:solidFill>
                <a:srgbClr val="EB8900"/>
              </a:solidFill>
              <a:prstDash val="solid"/>
            </a:ln>
          </c:spPr>
          <c:marker>
            <c:symbol val="none"/>
          </c:marker>
          <c:dLbls>
            <c:dLbl>
              <c:idx val="4"/>
              <c:layout>
                <c:manualLayout>
                  <c:x val="-2.4344838931647399E-2"/>
                  <c:y val="-3.773007547500530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E9E-4C51-9AB3-79974631EB93}"/>
                </c:ext>
              </c:extLst>
            </c:dLbl>
            <c:spPr>
              <a:solidFill>
                <a:srgbClr val="EB8900"/>
              </a:solidFill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1" i="0">
                    <a:solidFill>
                      <a:schemeClr val="bg1"/>
                    </a:solidFill>
                    <a:latin typeface="Segoe UI Semibold" charset="0"/>
                    <a:ea typeface="Segoe UI Semibold" charset="0"/>
                    <a:cs typeface="Segoe UI Semibold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'[Статистика%20будущие%20расходы%20на%20здравоохранения%20%20%20вариант%203(1).xls]Лист2'!$A$2:$A$11</c:f>
              <c:numCache>
                <c:formatCode>General</c:formatCode>
                <c:ptCount val="10"/>
                <c:pt idx="0">
                  <c:v>1995</c:v>
                </c:pt>
                <c:pt idx="1">
                  <c:v>2000</c:v>
                </c:pt>
                <c:pt idx="2">
                  <c:v>2005</c:v>
                </c:pt>
                <c:pt idx="3">
                  <c:v>2010</c:v>
                </c:pt>
                <c:pt idx="4">
                  <c:v>2014</c:v>
                </c:pt>
                <c:pt idx="5">
                  <c:v>2020</c:v>
                </c:pt>
                <c:pt idx="6">
                  <c:v>2025</c:v>
                </c:pt>
                <c:pt idx="7">
                  <c:v>2030</c:v>
                </c:pt>
                <c:pt idx="8">
                  <c:v>2035</c:v>
                </c:pt>
                <c:pt idx="9">
                  <c:v>2040</c:v>
                </c:pt>
              </c:numCache>
            </c:numRef>
          </c:cat>
          <c:val>
            <c:numRef>
              <c:f>'[Статистика%20будущие%20расходы%20на%20здравоохранения%20%20%20вариант%203(1).xls]Лист2'!$C$2:$C$11</c:f>
              <c:numCache>
                <c:formatCode>General</c:formatCode>
                <c:ptCount val="10"/>
                <c:pt idx="0">
                  <c:v>8.5</c:v>
                </c:pt>
                <c:pt idx="1">
                  <c:v>9</c:v>
                </c:pt>
                <c:pt idx="2">
                  <c:v>9.8000000000000007</c:v>
                </c:pt>
                <c:pt idx="3">
                  <c:v>10</c:v>
                </c:pt>
                <c:pt idx="4">
                  <c:v>9.9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74A-42E9-B071-84CB4683C42B}"/>
            </c:ext>
          </c:extLst>
        </c:ser>
        <c:ser>
          <c:idx val="2"/>
          <c:order val="2"/>
          <c:tx>
            <c:strRef>
              <c:f>'[Статистика%20будущие%20расходы%20на%20здравоохранения%20%20%20вариант%203(1).xls]Лист2'!$D$1</c:f>
              <c:strCache>
                <c:ptCount val="1"/>
                <c:pt idx="0">
                  <c:v>Страны с уровнем дохода выше среднего</c:v>
                </c:pt>
              </c:strCache>
            </c:strRef>
          </c:tx>
          <c:spPr>
            <a:ln w="25400">
              <a:solidFill>
                <a:srgbClr val="1CADBD"/>
              </a:solidFill>
              <a:prstDash val="solid"/>
            </a:ln>
          </c:spPr>
          <c:marker>
            <c:symbol val="none"/>
          </c:marker>
          <c:dLbls>
            <c:dLbl>
              <c:idx val="0"/>
              <c:layout>
                <c:manualLayout>
                  <c:x val="-2.5842518412907873E-2"/>
                  <c:y val="-5.150155302338217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E9E-4C51-9AB3-79974631EB93}"/>
                </c:ext>
              </c:extLst>
            </c:dLbl>
            <c:dLbl>
              <c:idx val="1"/>
              <c:layout>
                <c:manualLayout>
                  <c:x val="-2.434483893164744E-2"/>
                  <c:y val="-5.527456057088277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E9E-4C51-9AB3-79974631EB93}"/>
                </c:ext>
              </c:extLst>
            </c:dLbl>
            <c:dLbl>
              <c:idx val="2"/>
              <c:layout>
                <c:manualLayout>
                  <c:x val="-2.434483893164744E-2"/>
                  <c:y val="-7.036659076088483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E9E-4C51-9AB3-79974631EB93}"/>
                </c:ext>
              </c:extLst>
            </c:dLbl>
            <c:dLbl>
              <c:idx val="3"/>
              <c:layout>
                <c:manualLayout>
                  <c:x val="-5.1303069594335234E-2"/>
                  <c:y val="-5.150155302338224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E9E-4C51-9AB3-79974631EB93}"/>
                </c:ext>
              </c:extLst>
            </c:dLbl>
            <c:dLbl>
              <c:idx val="4"/>
              <c:layout>
                <c:manualLayout>
                  <c:x val="-3.3330915819210036E-2"/>
                  <c:y val="-3.263651528587959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E9E-4C51-9AB3-79974631EB93}"/>
                </c:ext>
              </c:extLst>
            </c:dLbl>
            <c:spPr>
              <a:solidFill>
                <a:srgbClr val="1CADBD"/>
              </a:solidFill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1" i="0">
                    <a:solidFill>
                      <a:schemeClr val="bg1"/>
                    </a:solidFill>
                    <a:latin typeface="Segoe UI Semibold" charset="0"/>
                    <a:ea typeface="Segoe UI Semibold" charset="0"/>
                    <a:cs typeface="Segoe UI Semibold" charset="0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'[Статистика%20будущие%20расходы%20на%20здравоохранения%20%20%20вариант%203(1).xls]Лист2'!$A$2:$A$11</c:f>
              <c:numCache>
                <c:formatCode>General</c:formatCode>
                <c:ptCount val="10"/>
                <c:pt idx="0">
                  <c:v>1995</c:v>
                </c:pt>
                <c:pt idx="1">
                  <c:v>2000</c:v>
                </c:pt>
                <c:pt idx="2">
                  <c:v>2005</c:v>
                </c:pt>
                <c:pt idx="3">
                  <c:v>2010</c:v>
                </c:pt>
                <c:pt idx="4">
                  <c:v>2014</c:v>
                </c:pt>
                <c:pt idx="5">
                  <c:v>2020</c:v>
                </c:pt>
                <c:pt idx="6">
                  <c:v>2025</c:v>
                </c:pt>
                <c:pt idx="7">
                  <c:v>2030</c:v>
                </c:pt>
                <c:pt idx="8">
                  <c:v>2035</c:v>
                </c:pt>
                <c:pt idx="9">
                  <c:v>2040</c:v>
                </c:pt>
              </c:numCache>
            </c:numRef>
          </c:cat>
          <c:val>
            <c:numRef>
              <c:f>'[Статистика%20будущие%20расходы%20на%20здравоохранения%20%20%20вариант%203(1).xls]Лист2'!$D$2:$D$11</c:f>
              <c:numCache>
                <c:formatCode>General</c:formatCode>
                <c:ptCount val="10"/>
                <c:pt idx="0">
                  <c:v>4.9000000000000004</c:v>
                </c:pt>
                <c:pt idx="1">
                  <c:v>5.2</c:v>
                </c:pt>
                <c:pt idx="2">
                  <c:v>5.7</c:v>
                </c:pt>
                <c:pt idx="3">
                  <c:v>5.9</c:v>
                </c:pt>
                <c:pt idx="4">
                  <c:v>6.1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74A-42E9-B071-84CB4683C42B}"/>
            </c:ext>
          </c:extLst>
        </c:ser>
        <c:ser>
          <c:idx val="3"/>
          <c:order val="3"/>
          <c:tx>
            <c:strRef>
              <c:f>'[Статистика%20будущие%20расходы%20на%20здравоохранения%20%20%20вариант%203(1).xls]Лист2'!$E$1</c:f>
              <c:strCache>
                <c:ptCount val="1"/>
                <c:pt idx="0">
                  <c:v>Страны с низким уровнем дохода</c:v>
                </c:pt>
              </c:strCache>
            </c:strRef>
          </c:tx>
          <c:spPr>
            <a:ln w="25400">
              <a:solidFill>
                <a:srgbClr val="4472C4">
                  <a:lumMod val="50000"/>
                </a:srgbClr>
              </a:solidFill>
              <a:prstDash val="solid"/>
            </a:ln>
          </c:spPr>
          <c:marker>
            <c:symbol val="none"/>
          </c:marker>
          <c:dLbls>
            <c:spPr>
              <a:solidFill>
                <a:srgbClr val="002060"/>
              </a:solidFill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>
                    <a:solidFill>
                      <a:schemeClr val="bg1"/>
                    </a:solidFill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'[Статистика%20будущие%20расходы%20на%20здравоохранения%20%20%20вариант%203(1).xls]Лист2'!$A$2:$A$11</c:f>
              <c:numCache>
                <c:formatCode>General</c:formatCode>
                <c:ptCount val="10"/>
                <c:pt idx="0">
                  <c:v>1995</c:v>
                </c:pt>
                <c:pt idx="1">
                  <c:v>2000</c:v>
                </c:pt>
                <c:pt idx="2">
                  <c:v>2005</c:v>
                </c:pt>
                <c:pt idx="3">
                  <c:v>2010</c:v>
                </c:pt>
                <c:pt idx="4">
                  <c:v>2014</c:v>
                </c:pt>
                <c:pt idx="5">
                  <c:v>2020</c:v>
                </c:pt>
                <c:pt idx="6">
                  <c:v>2025</c:v>
                </c:pt>
                <c:pt idx="7">
                  <c:v>2030</c:v>
                </c:pt>
                <c:pt idx="8">
                  <c:v>2035</c:v>
                </c:pt>
                <c:pt idx="9">
                  <c:v>2040</c:v>
                </c:pt>
              </c:numCache>
            </c:numRef>
          </c:cat>
          <c:val>
            <c:numRef>
              <c:f>'[Статистика%20будущие%20расходы%20на%20здравоохранения%20%20%20вариант%203(1).xls]Лист2'!$E$2:$E$11</c:f>
              <c:numCache>
                <c:formatCode>General</c:formatCode>
                <c:ptCount val="10"/>
                <c:pt idx="0">
                  <c:v>4.0999999999999996</c:v>
                </c:pt>
                <c:pt idx="1">
                  <c:v>3.4</c:v>
                </c:pt>
                <c:pt idx="2">
                  <c:v>5.7</c:v>
                </c:pt>
                <c:pt idx="3">
                  <c:v>6.5</c:v>
                </c:pt>
                <c:pt idx="4">
                  <c:v>5.9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74A-42E9-B071-84CB4683C42B}"/>
            </c:ext>
          </c:extLst>
        </c:ser>
        <c:ser>
          <c:idx val="4"/>
          <c:order val="4"/>
          <c:tx>
            <c:strRef>
              <c:f>'[Статистика%20будущие%20расходы%20на%20здравоохранения%20%20%20вариант%203(1).xls]Лист2'!$F$1</c:f>
              <c:strCache>
                <c:ptCount val="1"/>
                <c:pt idx="0">
                  <c:v>Российская Федерация</c:v>
                </c:pt>
              </c:strCache>
            </c:strRef>
          </c:tx>
          <c:spPr>
            <a:ln w="41275">
              <a:solidFill>
                <a:srgbClr val="FF0000"/>
              </a:solidFill>
              <a:prstDash val="solid"/>
            </a:ln>
          </c:spPr>
          <c:marker>
            <c:symbol val="none"/>
          </c:marker>
          <c:dLbls>
            <c:dLbl>
              <c:idx val="3"/>
              <c:layout>
                <c:manualLayout>
                  <c:x val="0"/>
                  <c:y val="-6.91710059681462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BE9E-4C51-9AB3-79974631EB93}"/>
                </c:ext>
              </c:extLst>
            </c:dLbl>
            <c:dLbl>
              <c:idx val="4"/>
              <c:layout>
                <c:manualLayout>
                  <c:x val="7.2837263773554697E-3"/>
                  <c:y val="8.3888828984753899E-3"/>
                </c:manualLayout>
              </c:layout>
              <c:tx>
                <c:rich>
                  <a:bodyPr/>
                  <a:lstStyle/>
                  <a:p>
                    <a:r>
                      <a:rPr lang="ru-RU" sz="800" dirty="0">
                        <a:solidFill>
                          <a:schemeClr val="bg1"/>
                        </a:solidFill>
                      </a:rPr>
                      <a:t>Россия, 5,9%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A74A-42E9-B071-84CB4683C42B}"/>
                </c:ext>
              </c:extLst>
            </c:dLbl>
            <c:spPr>
              <a:solidFill>
                <a:srgbClr val="EE2B2F"/>
              </a:solidFill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1" i="0">
                    <a:solidFill>
                      <a:schemeClr val="bg1"/>
                    </a:solidFill>
                    <a:latin typeface="Segoe UI Semibold" charset="0"/>
                    <a:ea typeface="Segoe UI Semibold" charset="0"/>
                    <a:cs typeface="Segoe UI Semibold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'[Статистика%20будущие%20расходы%20на%20здравоохранения%20%20%20вариант%203(1).xls]Лист2'!$A$2:$A$11</c:f>
              <c:numCache>
                <c:formatCode>General</c:formatCode>
                <c:ptCount val="10"/>
                <c:pt idx="0">
                  <c:v>1995</c:v>
                </c:pt>
                <c:pt idx="1">
                  <c:v>2000</c:v>
                </c:pt>
                <c:pt idx="2">
                  <c:v>2005</c:v>
                </c:pt>
                <c:pt idx="3">
                  <c:v>2010</c:v>
                </c:pt>
                <c:pt idx="4">
                  <c:v>2014</c:v>
                </c:pt>
                <c:pt idx="5">
                  <c:v>2020</c:v>
                </c:pt>
                <c:pt idx="6">
                  <c:v>2025</c:v>
                </c:pt>
                <c:pt idx="7">
                  <c:v>2030</c:v>
                </c:pt>
                <c:pt idx="8">
                  <c:v>2035</c:v>
                </c:pt>
                <c:pt idx="9">
                  <c:v>2040</c:v>
                </c:pt>
              </c:numCache>
            </c:numRef>
          </c:cat>
          <c:val>
            <c:numRef>
              <c:f>'[Статистика%20будущие%20расходы%20на%20здравоохранения%20%20%20вариант%203(1).xls]Лист2'!$F$2:$F$11</c:f>
              <c:numCache>
                <c:formatCode>General</c:formatCode>
                <c:ptCount val="10"/>
                <c:pt idx="0">
                  <c:v>5.3599999999999977</c:v>
                </c:pt>
                <c:pt idx="1">
                  <c:v>5.42</c:v>
                </c:pt>
                <c:pt idx="2">
                  <c:v>5.21</c:v>
                </c:pt>
                <c:pt idx="3">
                  <c:v>5.8</c:v>
                </c:pt>
                <c:pt idx="4">
                  <c:v>5.9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A74A-42E9-B071-84CB4683C42B}"/>
            </c:ext>
          </c:extLst>
        </c:ser>
        <c:ser>
          <c:idx val="5"/>
          <c:order val="5"/>
          <c:tx>
            <c:strRef>
              <c:f>'[Статистика%20будущие%20расходы%20на%20здравоохранения%20%20%20вариант%203(1).xls]Лист2'!$G$1</c:f>
              <c:strCache>
                <c:ptCount val="1"/>
                <c:pt idx="0">
                  <c:v>Страны с уровнем дохода ниже среднего</c:v>
                </c:pt>
              </c:strCache>
            </c:strRef>
          </c:tx>
          <c:spPr>
            <a:ln w="25400">
              <a:solidFill>
                <a:srgbClr val="7030A0"/>
              </a:solidFill>
              <a:prstDash val="solid"/>
            </a:ln>
          </c:spPr>
          <c:marker>
            <c:symbol val="none"/>
          </c:marker>
          <c:dLbls>
            <c:dLbl>
              <c:idx val="1"/>
              <c:layout>
                <c:manualLayout>
                  <c:x val="-2.4344838931647399E-2"/>
                  <c:y val="9.677764359338859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BE9E-4C51-9AB3-79974631EB93}"/>
                </c:ext>
              </c:extLst>
            </c:dLbl>
            <c:spPr>
              <a:solidFill>
                <a:srgbClr val="7030A0"/>
              </a:solidFill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1" i="0">
                    <a:solidFill>
                      <a:schemeClr val="bg1"/>
                    </a:solidFill>
                    <a:latin typeface="Segoe UI Semibold" charset="0"/>
                    <a:ea typeface="Segoe UI Semibold" charset="0"/>
                    <a:cs typeface="Segoe UI Semibold" charset="0"/>
                  </a:defRPr>
                </a:pPr>
                <a:endParaRPr lang="ru-RU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'[Статистика%20будущие%20расходы%20на%20здравоохранения%20%20%20вариант%203(1).xls]Лист2'!$A$2:$A$11</c:f>
              <c:numCache>
                <c:formatCode>General</c:formatCode>
                <c:ptCount val="10"/>
                <c:pt idx="0">
                  <c:v>1995</c:v>
                </c:pt>
                <c:pt idx="1">
                  <c:v>2000</c:v>
                </c:pt>
                <c:pt idx="2">
                  <c:v>2005</c:v>
                </c:pt>
                <c:pt idx="3">
                  <c:v>2010</c:v>
                </c:pt>
                <c:pt idx="4">
                  <c:v>2014</c:v>
                </c:pt>
                <c:pt idx="5">
                  <c:v>2020</c:v>
                </c:pt>
                <c:pt idx="6">
                  <c:v>2025</c:v>
                </c:pt>
                <c:pt idx="7">
                  <c:v>2030</c:v>
                </c:pt>
                <c:pt idx="8">
                  <c:v>2035</c:v>
                </c:pt>
                <c:pt idx="9">
                  <c:v>2040</c:v>
                </c:pt>
              </c:numCache>
            </c:numRef>
          </c:cat>
          <c:val>
            <c:numRef>
              <c:f>'[Статистика%20будущие%20расходы%20на%20здравоохранения%20%20%20вариант%203(1).xls]Лист2'!$G$2:$G$11</c:f>
              <c:numCache>
                <c:formatCode>General</c:formatCode>
                <c:ptCount val="10"/>
                <c:pt idx="0">
                  <c:v>3.5</c:v>
                </c:pt>
                <c:pt idx="1">
                  <c:v>3.9</c:v>
                </c:pt>
                <c:pt idx="2">
                  <c:v>4.2</c:v>
                </c:pt>
                <c:pt idx="3">
                  <c:v>4.2</c:v>
                </c:pt>
                <c:pt idx="4">
                  <c:v>4.5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A74A-42E9-B071-84CB4683C42B}"/>
            </c:ext>
          </c:extLst>
        </c:ser>
        <c:ser>
          <c:idx val="6"/>
          <c:order val="6"/>
          <c:tx>
            <c:strRef>
              <c:f>'[Статистика%20будущие%20расходы%20на%20здравоохранения%20%20%20вариант%203(1).xls]Лист2'!$H$1</c:f>
              <c:strCache>
                <c:ptCount val="1"/>
                <c:pt idx="0">
                  <c:v>Страны ОЭСР, baseline</c:v>
                </c:pt>
              </c:strCache>
            </c:strRef>
          </c:tx>
          <c:spPr>
            <a:ln w="25400">
              <a:solidFill>
                <a:srgbClr val="00B050"/>
              </a:solidFill>
              <a:prstDash val="sysDash"/>
            </a:ln>
          </c:spPr>
          <c:marker>
            <c:symbol val="triangle"/>
            <c:size val="8"/>
            <c:spPr>
              <a:solidFill>
                <a:srgbClr val="00B050"/>
              </a:solidFill>
              <a:ln>
                <a:noFill/>
              </a:ln>
            </c:spPr>
          </c:marker>
          <c:dPt>
            <c:idx val="4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7-A74A-42E9-B071-84CB4683C42B}"/>
              </c:ext>
            </c:extLst>
          </c:dPt>
          <c:dPt>
            <c:idx val="5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8-A74A-42E9-B071-84CB4683C42B}"/>
              </c:ext>
            </c:extLst>
          </c:dPt>
          <c:dPt>
            <c:idx val="6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9-A74A-42E9-B071-84CB4683C42B}"/>
              </c:ext>
            </c:extLst>
          </c:dPt>
          <c:dPt>
            <c:idx val="7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A74A-42E9-B071-84CB4683C42B}"/>
              </c:ext>
            </c:extLst>
          </c:dPt>
          <c:dPt>
            <c:idx val="8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B-A74A-42E9-B071-84CB4683C42B}"/>
              </c:ext>
            </c:extLst>
          </c:dPt>
          <c:dLbls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A74A-42E9-B071-84CB4683C42B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A74A-42E9-B071-84CB4683C42B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A74A-42E9-B071-84CB4683C42B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A74A-42E9-B071-84CB4683C42B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A74A-42E9-B071-84CB4683C42B}"/>
                </c:ext>
              </c:extLst>
            </c:dLbl>
            <c:dLbl>
              <c:idx val="9"/>
              <c:layout>
                <c:manualLayout>
                  <c:x val="-1.9230769230769201E-2"/>
                  <c:y val="-3.64741641337386E-2"/>
                </c:manualLayout>
              </c:layout>
              <c:tx>
                <c:rich>
                  <a:bodyPr/>
                  <a:lstStyle/>
                  <a:p>
                    <a:pPr>
                      <a:defRPr sz="1000" b="1" i="0">
                        <a:solidFill>
                          <a:schemeClr val="bg1"/>
                        </a:solidFill>
                        <a:latin typeface="Segoe UI Semibold" charset="0"/>
                        <a:ea typeface="Segoe UI Semibold" charset="0"/>
                        <a:cs typeface="Segoe UI Semibold" charset="0"/>
                      </a:defRPr>
                    </a:pPr>
                    <a:r>
                      <a:rPr lang="en-US" sz="1000" b="0"/>
                      <a:t>13,4%</a:t>
                    </a:r>
                  </a:p>
                </c:rich>
              </c:tx>
              <c:spPr>
                <a:solidFill>
                  <a:srgbClr val="00B050"/>
                </a:solidFill>
                <a:ln>
                  <a:noFill/>
                </a:ln>
                <a:effectLst/>
              </c:spPr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C-A74A-42E9-B071-84CB4683C42B}"/>
                </c:ext>
              </c:extLst>
            </c:dLbl>
            <c:dLbl>
              <c:idx val="10"/>
              <c:layout>
                <c:manualLayout>
                  <c:x val="-8.5470085470085496E-3"/>
                  <c:y val="-2.8368794326241099E-2"/>
                </c:manualLayout>
              </c:layout>
              <c:tx>
                <c:rich>
                  <a:bodyPr/>
                  <a:lstStyle/>
                  <a:p>
                    <a:r>
                      <a:rPr lang="en-US" sz="800" b="1"/>
                      <a:t>13,4</a:t>
                    </a:r>
                    <a:r>
                      <a:rPr lang="ru-RU" sz="800" b="1"/>
                      <a:t>%</a:t>
                    </a:r>
                    <a:endParaRPr lang="en-US" b="1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D-A74A-42E9-B071-84CB4683C42B}"/>
                </c:ext>
              </c:extLst>
            </c:dLbl>
            <c:spPr>
              <a:solidFill>
                <a:srgbClr val="00B050"/>
              </a:solidFill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 i="0">
                    <a:solidFill>
                      <a:schemeClr val="bg1"/>
                    </a:solidFill>
                    <a:latin typeface="Segoe UI Semibold" charset="0"/>
                    <a:ea typeface="Segoe UI Semibold" charset="0"/>
                    <a:cs typeface="Segoe UI Semibold" charset="0"/>
                  </a:defRPr>
                </a:pPr>
                <a:endParaRPr lang="ru-RU"/>
              </a:p>
            </c:txPr>
            <c:dLblPos val="l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'[Статистика%20будущие%20расходы%20на%20здравоохранения%20%20%20вариант%203(1).xls]Лист2'!$A$2:$A$11</c:f>
              <c:numCache>
                <c:formatCode>General</c:formatCode>
                <c:ptCount val="10"/>
                <c:pt idx="0">
                  <c:v>1995</c:v>
                </c:pt>
                <c:pt idx="1">
                  <c:v>2000</c:v>
                </c:pt>
                <c:pt idx="2">
                  <c:v>2005</c:v>
                </c:pt>
                <c:pt idx="3">
                  <c:v>2010</c:v>
                </c:pt>
                <c:pt idx="4">
                  <c:v>2014</c:v>
                </c:pt>
                <c:pt idx="5">
                  <c:v>2020</c:v>
                </c:pt>
                <c:pt idx="6">
                  <c:v>2025</c:v>
                </c:pt>
                <c:pt idx="7">
                  <c:v>2030</c:v>
                </c:pt>
                <c:pt idx="8">
                  <c:v>2035</c:v>
                </c:pt>
                <c:pt idx="9">
                  <c:v>2040</c:v>
                </c:pt>
              </c:numCache>
            </c:numRef>
          </c:cat>
          <c:val>
            <c:numRef>
              <c:f>'[Статистика%20будущие%20расходы%20на%20здравоохранения%20%20%20вариант%203(1).xls]Лист2'!$H$2:$H$11</c:f>
              <c:numCache>
                <c:formatCode>General</c:formatCode>
                <c:ptCount val="10"/>
                <c:pt idx="4">
                  <c:v>8.9</c:v>
                </c:pt>
                <c:pt idx="5">
                  <c:v>9.8000000000000007</c:v>
                </c:pt>
                <c:pt idx="6">
                  <c:v>10.7</c:v>
                </c:pt>
                <c:pt idx="7">
                  <c:v>11.6</c:v>
                </c:pt>
                <c:pt idx="8">
                  <c:v>12.5</c:v>
                </c:pt>
                <c:pt idx="9">
                  <c:v>13.4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A74A-42E9-B071-84CB4683C42B}"/>
            </c:ext>
          </c:extLst>
        </c:ser>
        <c:ser>
          <c:idx val="7"/>
          <c:order val="7"/>
          <c:tx>
            <c:strRef>
              <c:f>'[Статистика%20будущие%20расходы%20на%20здравоохранения%20%20%20вариант%203(1).xls]Лист2'!$I$1</c:f>
              <c:strCache>
                <c:ptCount val="1"/>
                <c:pt idx="0">
                  <c:v>Страны ОЭСР, high</c:v>
                </c:pt>
              </c:strCache>
            </c:strRef>
          </c:tx>
          <c:spPr>
            <a:ln w="25400">
              <a:solidFill>
                <a:srgbClr val="00B050"/>
              </a:solidFill>
              <a:prstDash val="sysDash"/>
            </a:ln>
          </c:spPr>
          <c:marker>
            <c:symbol val="triangle"/>
            <c:size val="8"/>
            <c:spPr>
              <a:solidFill>
                <a:srgbClr val="00B050"/>
              </a:solidFill>
            </c:spPr>
          </c:marker>
          <c:dPt>
            <c:idx val="4"/>
            <c:marker>
              <c:spPr>
                <a:solidFill>
                  <a:srgbClr val="00B050"/>
                </a:solidFill>
                <a:ln>
                  <a:solidFill>
                    <a:srgbClr val="00B050"/>
                  </a:solidFill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F-A74A-42E9-B071-84CB4683C42B}"/>
              </c:ext>
            </c:extLst>
          </c:dPt>
          <c:dPt>
            <c:idx val="5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0-A74A-42E9-B071-84CB4683C42B}"/>
              </c:ext>
            </c:extLst>
          </c:dPt>
          <c:dPt>
            <c:idx val="6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A74A-42E9-B071-84CB4683C42B}"/>
              </c:ext>
            </c:extLst>
          </c:dPt>
          <c:dPt>
            <c:idx val="7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2-A74A-42E9-B071-84CB4683C42B}"/>
              </c:ext>
            </c:extLst>
          </c:dPt>
          <c:dPt>
            <c:idx val="8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3-A74A-42E9-B071-84CB4683C42B}"/>
              </c:ext>
            </c:extLst>
          </c:dPt>
          <c:dPt>
            <c:idx val="9"/>
            <c:marker>
              <c:spPr>
                <a:solidFill>
                  <a:srgbClr val="00B050"/>
                </a:solidFill>
                <a:ln>
                  <a:solidFill>
                    <a:srgbClr val="00B050"/>
                  </a:solidFill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4-A74A-42E9-B071-84CB4683C42B}"/>
              </c:ext>
            </c:extLst>
          </c:dPt>
          <c:dLbls>
            <c:dLbl>
              <c:idx val="4"/>
              <c:layout>
                <c:manualLayout>
                  <c:x val="1.7676771191595299E-3"/>
                  <c:y val="1.8335504358111199E-2"/>
                </c:manualLayout>
              </c:layout>
              <c:tx>
                <c:rich>
                  <a:bodyPr/>
                  <a:lstStyle/>
                  <a:p>
                    <a:r>
                      <a:rPr lang="ru-RU" sz="1600" dirty="0"/>
                      <a:t>Страны ОЭСР, 8,9%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F-A74A-42E9-B071-84CB4683C42B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A74A-42E9-B071-84CB4683C42B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A74A-42E9-B071-84CB4683C42B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A74A-42E9-B071-84CB4683C42B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A74A-42E9-B071-84CB4683C42B}"/>
                </c:ext>
              </c:extLst>
            </c:dLbl>
            <c:dLbl>
              <c:idx val="9"/>
              <c:layout>
                <c:manualLayout>
                  <c:x val="-3.6830103559694599E-2"/>
                  <c:y val="-3.7077364422081101E-2"/>
                </c:manualLayout>
              </c:layout>
              <c:tx>
                <c:rich>
                  <a:bodyPr/>
                  <a:lstStyle/>
                  <a:p>
                    <a:pPr>
                      <a:defRPr sz="1600" b="1" i="0">
                        <a:solidFill>
                          <a:schemeClr val="bg1"/>
                        </a:solidFill>
                        <a:latin typeface="Segoe UI Semibold" charset="0"/>
                        <a:ea typeface="Segoe UI Semibold" charset="0"/>
                        <a:cs typeface="Segoe UI Semibold" charset="0"/>
                      </a:defRPr>
                    </a:pPr>
                    <a:r>
                      <a:rPr lang="en-US" sz="1600" b="1" i="0" dirty="0">
                        <a:solidFill>
                          <a:schemeClr val="bg1"/>
                        </a:solidFill>
                        <a:latin typeface="Segoe UI Semibold" charset="0"/>
                        <a:ea typeface="Segoe UI Semibold" charset="0"/>
                        <a:cs typeface="Segoe UI Semibold" charset="0"/>
                      </a:rPr>
                      <a:t>17,6%</a:t>
                    </a:r>
                    <a:endParaRPr lang="en-US" sz="1100" b="1" i="0" dirty="0">
                      <a:solidFill>
                        <a:schemeClr val="bg1"/>
                      </a:solidFill>
                      <a:latin typeface="Segoe UI Semibold" charset="0"/>
                      <a:ea typeface="Segoe UI Semibold" charset="0"/>
                      <a:cs typeface="Segoe UI Semibold" charset="0"/>
                    </a:endParaRPr>
                  </a:p>
                </c:rich>
              </c:tx>
              <c:spPr>
                <a:solidFill>
                  <a:srgbClr val="00B050"/>
                </a:solidFill>
                <a:ln>
                  <a:noFill/>
                </a:ln>
                <a:effectLst/>
              </c:spPr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4-A74A-42E9-B071-84CB4683C42B}"/>
                </c:ext>
              </c:extLst>
            </c:dLbl>
            <c:dLbl>
              <c:idx val="10"/>
              <c:layout>
                <c:manualLayout>
                  <c:x val="-0.121794871794872"/>
                  <c:y val="-5.2684903748733601E-2"/>
                </c:manualLayout>
              </c:layout>
              <c:tx>
                <c:rich>
                  <a:bodyPr/>
                  <a:lstStyle/>
                  <a:p>
                    <a:r>
                      <a:rPr lang="ru-RU" sz="1600" b="0" baseline="0">
                        <a:solidFill>
                          <a:srgbClr val="00B050"/>
                        </a:solidFill>
                      </a:rPr>
                      <a:t>Страны ОЭСР</a:t>
                    </a:r>
                    <a:r>
                      <a:rPr lang="en-US" sz="1600" b="0" baseline="0">
                        <a:solidFill>
                          <a:srgbClr val="00B050"/>
                        </a:solidFill>
                      </a:rPr>
                      <a:t> </a:t>
                    </a:r>
                    <a:endParaRPr lang="ru-RU" sz="1600" b="0" baseline="0">
                      <a:solidFill>
                        <a:srgbClr val="00B050"/>
                      </a:solidFill>
                    </a:endParaRPr>
                  </a:p>
                  <a:p>
                    <a:r>
                      <a:rPr lang="en-US" sz="1600" b="0" baseline="0">
                        <a:solidFill>
                          <a:srgbClr val="00B050"/>
                        </a:solidFill>
                      </a:rPr>
                      <a:t>17,6</a:t>
                    </a:r>
                    <a:r>
                      <a:rPr lang="ru-RU" sz="1600" b="0" baseline="0">
                        <a:solidFill>
                          <a:srgbClr val="00B050"/>
                        </a:solidFill>
                      </a:rPr>
                      <a:t>%</a:t>
                    </a:r>
                    <a:endParaRPr lang="en-US" b="0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5-A74A-42E9-B071-84CB4683C42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'[Статистика%20будущие%20расходы%20на%20здравоохранения%20%20%20вариант%203(1).xls]Лист2'!$A$2:$A$11</c:f>
              <c:numCache>
                <c:formatCode>General</c:formatCode>
                <c:ptCount val="10"/>
                <c:pt idx="0">
                  <c:v>1995</c:v>
                </c:pt>
                <c:pt idx="1">
                  <c:v>2000</c:v>
                </c:pt>
                <c:pt idx="2">
                  <c:v>2005</c:v>
                </c:pt>
                <c:pt idx="3">
                  <c:v>2010</c:v>
                </c:pt>
                <c:pt idx="4">
                  <c:v>2014</c:v>
                </c:pt>
                <c:pt idx="5">
                  <c:v>2020</c:v>
                </c:pt>
                <c:pt idx="6">
                  <c:v>2025</c:v>
                </c:pt>
                <c:pt idx="7">
                  <c:v>2030</c:v>
                </c:pt>
                <c:pt idx="8">
                  <c:v>2035</c:v>
                </c:pt>
                <c:pt idx="9">
                  <c:v>2040</c:v>
                </c:pt>
              </c:numCache>
            </c:numRef>
          </c:cat>
          <c:val>
            <c:numRef>
              <c:f>'[Статистика%20будущие%20расходы%20на%20здравоохранения%20%20%20вариант%203(1).xls]Лист2'!$I$2:$I$11</c:f>
              <c:numCache>
                <c:formatCode>General</c:formatCode>
                <c:ptCount val="10"/>
                <c:pt idx="4">
                  <c:v>8.9</c:v>
                </c:pt>
                <c:pt idx="5">
                  <c:v>10.64</c:v>
                </c:pt>
                <c:pt idx="6">
                  <c:v>12.38</c:v>
                </c:pt>
                <c:pt idx="7">
                  <c:v>14.12</c:v>
                </c:pt>
                <c:pt idx="8">
                  <c:v>15.86000000000001</c:v>
                </c:pt>
                <c:pt idx="9">
                  <c:v>17.600000000000001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6-A74A-42E9-B071-84CB4683C4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90263936"/>
        <c:axId val="90265472"/>
      </c:lineChart>
      <c:catAx>
        <c:axId val="902639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txPr>
          <a:bodyPr rot="0" vert="horz"/>
          <a:lstStyle/>
          <a:p>
            <a:pPr>
              <a:defRPr sz="1400"/>
            </a:pPr>
            <a:endParaRPr lang="ru-RU"/>
          </a:p>
        </c:txPr>
        <c:crossAx val="90265472"/>
        <c:crosses val="autoZero"/>
        <c:auto val="0"/>
        <c:lblAlgn val="ctr"/>
        <c:lblOffset val="100"/>
        <c:noMultiLvlLbl val="0"/>
      </c:catAx>
      <c:valAx>
        <c:axId val="90265472"/>
        <c:scaling>
          <c:orientation val="minMax"/>
          <c:min val="0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 i="0">
                <a:latin typeface="Segoe UI Semibold" charset="0"/>
                <a:ea typeface="Segoe UI Semibold" charset="0"/>
                <a:cs typeface="Segoe UI Semibold" charset="0"/>
              </a:defRPr>
            </a:pPr>
            <a:endParaRPr lang="ru-RU"/>
          </a:p>
        </c:txPr>
        <c:crossAx val="90263936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egendEntry>
        <c:idx val="6"/>
        <c:delete val="1"/>
      </c:legendEntry>
      <c:legendEntry>
        <c:idx val="7"/>
        <c:delete val="1"/>
      </c:legendEntry>
      <c:layout>
        <c:manualLayout>
          <c:xMode val="edge"/>
          <c:yMode val="edge"/>
          <c:x val="0.81840506569447202"/>
          <c:y val="2.5743806338502501E-2"/>
          <c:w val="0.18159490215372895"/>
          <c:h val="0.87065234324625596"/>
        </c:manualLayout>
      </c:layout>
      <c:overlay val="0"/>
      <c:txPr>
        <a:bodyPr/>
        <a:lstStyle/>
        <a:p>
          <a:pPr>
            <a:defRPr sz="1400"/>
          </a:pPr>
          <a:endParaRPr lang="ru-RU"/>
        </a:p>
      </c:txPr>
    </c:legend>
    <c:plotVisOnly val="0"/>
    <c:dispBlanksAs val="gap"/>
    <c:showDLblsOverMax val="0"/>
  </c:chart>
  <c:spPr>
    <a:ln>
      <a:noFill/>
    </a:ln>
  </c:spPr>
  <c:txPr>
    <a:bodyPr/>
    <a:lstStyle/>
    <a:p>
      <a:pPr>
        <a:defRPr sz="1100">
          <a:latin typeface="Segoe UI" charset="0"/>
          <a:ea typeface="Segoe UI" charset="0"/>
          <a:cs typeface="Segoe UI" charset="0"/>
        </a:defRPr>
      </a:pPr>
      <a:endParaRPr lang="ru-RU"/>
    </a:p>
  </c:txPr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b="1" dirty="0"/>
              <a:t> Прогноз динамики численности населения в рабочих возрастах и рабочей силы 2020-2035 гг.,  тыс. человек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v>Нас_старый ПВ</c:v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Pt>
            <c:idx val="8"/>
            <c:marker>
              <c:symbol val="circle"/>
              <c:size val="5"/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78CC-4039-9847-B5B334CEE63F}"/>
              </c:ext>
            </c:extLst>
          </c:dPt>
          <c:dLbls>
            <c:dLbl>
              <c:idx val="8"/>
              <c:layout>
                <c:manualLayout>
                  <c:x val="-7.4999999999999997E-2"/>
                  <c:y val="-6.94444444444444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8CC-4039-9847-B5B334CEE63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численность!$A$3:$A$18</c:f>
              <c:numCache>
                <c:formatCode>General</c:formatCode>
                <c:ptCount val="16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  <c:pt idx="6">
                  <c:v>2026</c:v>
                </c:pt>
                <c:pt idx="7">
                  <c:v>2027</c:v>
                </c:pt>
                <c:pt idx="8">
                  <c:v>2028</c:v>
                </c:pt>
                <c:pt idx="9">
                  <c:v>2029</c:v>
                </c:pt>
                <c:pt idx="10">
                  <c:v>2030</c:v>
                </c:pt>
                <c:pt idx="11">
                  <c:v>2031</c:v>
                </c:pt>
                <c:pt idx="12">
                  <c:v>2032</c:v>
                </c:pt>
                <c:pt idx="13">
                  <c:v>2033</c:v>
                </c:pt>
                <c:pt idx="14">
                  <c:v>2034</c:v>
                </c:pt>
                <c:pt idx="15">
                  <c:v>2035</c:v>
                </c:pt>
              </c:numCache>
            </c:numRef>
          </c:cat>
          <c:val>
            <c:numRef>
              <c:f>численность!$B$3:$B$18</c:f>
              <c:numCache>
                <c:formatCode>0</c:formatCode>
                <c:ptCount val="16"/>
                <c:pt idx="0">
                  <c:v>80730.790999999997</c:v>
                </c:pt>
                <c:pt idx="1">
                  <c:v>80049.15370109459</c:v>
                </c:pt>
                <c:pt idx="2">
                  <c:v>79509.888645008657</c:v>
                </c:pt>
                <c:pt idx="3">
                  <c:v>79065.095081521184</c:v>
                </c:pt>
                <c:pt idx="4">
                  <c:v>78781.215470747411</c:v>
                </c:pt>
                <c:pt idx="5">
                  <c:v>78655.876113030055</c:v>
                </c:pt>
                <c:pt idx="6">
                  <c:v>78473.63415763712</c:v>
                </c:pt>
                <c:pt idx="7">
                  <c:v>78367.431747947936</c:v>
                </c:pt>
                <c:pt idx="8">
                  <c:v>78380.800260914868</c:v>
                </c:pt>
                <c:pt idx="9">
                  <c:v>78501.822800823124</c:v>
                </c:pt>
                <c:pt idx="10">
                  <c:v>78593.253213183169</c:v>
                </c:pt>
                <c:pt idx="11">
                  <c:v>78587.96112994432</c:v>
                </c:pt>
                <c:pt idx="12">
                  <c:v>78645.236539616017</c:v>
                </c:pt>
                <c:pt idx="13">
                  <c:v>78647.889253091605</c:v>
                </c:pt>
                <c:pt idx="14">
                  <c:v>78442.996433059743</c:v>
                </c:pt>
                <c:pt idx="15">
                  <c:v>78145.054301853961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8CC-4039-9847-B5B334CEE63F}"/>
            </c:ext>
          </c:extLst>
        </c:ser>
        <c:ser>
          <c:idx val="1"/>
          <c:order val="1"/>
          <c:tx>
            <c:v>Нас_новый ПВ</c:v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Pt>
            <c:idx val="8"/>
            <c:marker>
              <c:symbol val="circle"/>
              <c:size val="5"/>
              <c:spPr>
                <a:solidFill>
                  <a:schemeClr val="accent2"/>
                </a:solidFill>
                <a:ln w="9525">
                  <a:solidFill>
                    <a:schemeClr val="accent2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2-78CC-4039-9847-B5B334CEE63F}"/>
              </c:ext>
            </c:extLst>
          </c:dPt>
          <c:dLbls>
            <c:dLbl>
              <c:idx val="8"/>
              <c:layout>
                <c:manualLayout>
                  <c:x val="-5.8333333333333334E-2"/>
                  <c:y val="-5.09259259259259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8CC-4039-9847-B5B334CEE63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численность!$A$3:$A$18</c:f>
              <c:numCache>
                <c:formatCode>General</c:formatCode>
                <c:ptCount val="16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  <c:pt idx="6">
                  <c:v>2026</c:v>
                </c:pt>
                <c:pt idx="7">
                  <c:v>2027</c:v>
                </c:pt>
                <c:pt idx="8">
                  <c:v>2028</c:v>
                </c:pt>
                <c:pt idx="9">
                  <c:v>2029</c:v>
                </c:pt>
                <c:pt idx="10">
                  <c:v>2030</c:v>
                </c:pt>
                <c:pt idx="11">
                  <c:v>2031</c:v>
                </c:pt>
                <c:pt idx="12">
                  <c:v>2032</c:v>
                </c:pt>
                <c:pt idx="13">
                  <c:v>2033</c:v>
                </c:pt>
                <c:pt idx="14">
                  <c:v>2034</c:v>
                </c:pt>
                <c:pt idx="15">
                  <c:v>2035</c:v>
                </c:pt>
              </c:numCache>
            </c:numRef>
          </c:cat>
          <c:val>
            <c:numRef>
              <c:f>численность!$C$3:$C$18</c:f>
              <c:numCache>
                <c:formatCode>0</c:formatCode>
                <c:ptCount val="16"/>
                <c:pt idx="0">
                  <c:v>81704.27</c:v>
                </c:pt>
                <c:pt idx="1">
                  <c:v>81599.223310075191</c:v>
                </c:pt>
                <c:pt idx="2">
                  <c:v>82355.43856901968</c:v>
                </c:pt>
                <c:pt idx="3">
                  <c:v>82676.989123931737</c:v>
                </c:pt>
                <c:pt idx="4">
                  <c:v>84121.993079668377</c:v>
                </c:pt>
                <c:pt idx="5">
                  <c:v>83825.438520288109</c:v>
                </c:pt>
                <c:pt idx="6">
                  <c:v>85360.736529688933</c:v>
                </c:pt>
                <c:pt idx="7">
                  <c:v>85190.454079101924</c:v>
                </c:pt>
                <c:pt idx="8">
                  <c:v>86839.759974296307</c:v>
                </c:pt>
                <c:pt idx="9">
                  <c:v>86947.301050122711</c:v>
                </c:pt>
                <c:pt idx="10">
                  <c:v>87106.991477800984</c:v>
                </c:pt>
                <c:pt idx="11">
                  <c:v>87219.06996397239</c:v>
                </c:pt>
                <c:pt idx="12">
                  <c:v>87416.493300608461</c:v>
                </c:pt>
                <c:pt idx="13">
                  <c:v>87552.866392958647</c:v>
                </c:pt>
                <c:pt idx="14">
                  <c:v>87496.772777992388</c:v>
                </c:pt>
                <c:pt idx="15">
                  <c:v>87332.744048121574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8CC-4039-9847-B5B334CEE63F}"/>
            </c:ext>
          </c:extLst>
        </c:ser>
        <c:ser>
          <c:idx val="2"/>
          <c:order val="2"/>
          <c:tx>
            <c:v>Нас_Новый ПВ_без мигра</c:v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Pt>
            <c:idx val="8"/>
            <c:marker>
              <c:symbol val="circle"/>
              <c:size val="5"/>
              <c:spPr>
                <a:solidFill>
                  <a:schemeClr val="accent3"/>
                </a:solidFill>
                <a:ln w="9525">
                  <a:solidFill>
                    <a:schemeClr val="accent3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B-78CC-4039-9847-B5B334CEE63F}"/>
              </c:ext>
            </c:extLst>
          </c:dPt>
          <c:dLbls>
            <c:dLbl>
              <c:idx val="8"/>
              <c:layout>
                <c:manualLayout>
                  <c:x val="-9.5751047277079591E-3"/>
                  <c:y val="3.79423524442366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78CC-4039-9847-B5B334CEE63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численность!$A$3:$A$18</c:f>
              <c:numCache>
                <c:formatCode>General</c:formatCode>
                <c:ptCount val="16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  <c:pt idx="6">
                  <c:v>2026</c:v>
                </c:pt>
                <c:pt idx="7">
                  <c:v>2027</c:v>
                </c:pt>
                <c:pt idx="8">
                  <c:v>2028</c:v>
                </c:pt>
                <c:pt idx="9">
                  <c:v>2029</c:v>
                </c:pt>
                <c:pt idx="10">
                  <c:v>2030</c:v>
                </c:pt>
                <c:pt idx="11">
                  <c:v>2031</c:v>
                </c:pt>
                <c:pt idx="12">
                  <c:v>2032</c:v>
                </c:pt>
                <c:pt idx="13">
                  <c:v>2033</c:v>
                </c:pt>
                <c:pt idx="14">
                  <c:v>2034</c:v>
                </c:pt>
                <c:pt idx="15">
                  <c:v>2035</c:v>
                </c:pt>
              </c:numCache>
            </c:numRef>
          </c:cat>
          <c:val>
            <c:numRef>
              <c:f>численность!$D$3:$D$18</c:f>
              <c:numCache>
                <c:formatCode>0</c:formatCode>
                <c:ptCount val="16"/>
                <c:pt idx="0">
                  <c:v>81704.27</c:v>
                </c:pt>
                <c:pt idx="1">
                  <c:v>81394.178352931485</c:v>
                </c:pt>
                <c:pt idx="2">
                  <c:v>81950.981764873242</c:v>
                </c:pt>
                <c:pt idx="3">
                  <c:v>82075.779608691286</c:v>
                </c:pt>
                <c:pt idx="4">
                  <c:v>83322.879693005714</c:v>
                </c:pt>
                <c:pt idx="5">
                  <c:v>82833.28740124157</c:v>
                </c:pt>
                <c:pt idx="6">
                  <c:v>84165.568394719085</c:v>
                </c:pt>
                <c:pt idx="7">
                  <c:v>83799.566482768161</c:v>
                </c:pt>
                <c:pt idx="8">
                  <c:v>85239.65749390368</c:v>
                </c:pt>
                <c:pt idx="9">
                  <c:v>85148.390745416051</c:v>
                </c:pt>
                <c:pt idx="10">
                  <c:v>85107.184005145216</c:v>
                </c:pt>
                <c:pt idx="11">
                  <c:v>85014.271104337618</c:v>
                </c:pt>
                <c:pt idx="12">
                  <c:v>85005.783707176306</c:v>
                </c:pt>
                <c:pt idx="13">
                  <c:v>84933.430192643049</c:v>
                </c:pt>
                <c:pt idx="14">
                  <c:v>84661.378512432726</c:v>
                </c:pt>
                <c:pt idx="15">
                  <c:v>84273.632849710208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78CC-4039-9847-B5B334CEE63F}"/>
            </c:ext>
          </c:extLst>
        </c:ser>
        <c:ser>
          <c:idx val="4"/>
          <c:order val="3"/>
          <c:tx>
            <c:v>РС_старый ПВ</c:v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dPt>
            <c:idx val="8"/>
            <c:marker>
              <c:symbol val="circle"/>
              <c:size val="5"/>
              <c:spPr>
                <a:solidFill>
                  <a:schemeClr val="accent5"/>
                </a:solidFill>
                <a:ln w="9525">
                  <a:solidFill>
                    <a:schemeClr val="accent5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5-78CC-4039-9847-B5B334CEE63F}"/>
              </c:ext>
            </c:extLst>
          </c:dPt>
          <c:dLbls>
            <c:dLbl>
              <c:idx val="8"/>
              <c:layout>
                <c:manualLayout>
                  <c:x val="-8.3333333333333329E-2"/>
                  <c:y val="6.48148148148148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8CC-4039-9847-B5B334CEE63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численность!$A$3:$A$18</c:f>
              <c:numCache>
                <c:formatCode>General</c:formatCode>
                <c:ptCount val="16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  <c:pt idx="6">
                  <c:v>2026</c:v>
                </c:pt>
                <c:pt idx="7">
                  <c:v>2027</c:v>
                </c:pt>
                <c:pt idx="8">
                  <c:v>2028</c:v>
                </c:pt>
                <c:pt idx="9">
                  <c:v>2029</c:v>
                </c:pt>
                <c:pt idx="10">
                  <c:v>2030</c:v>
                </c:pt>
                <c:pt idx="11">
                  <c:v>2031</c:v>
                </c:pt>
                <c:pt idx="12">
                  <c:v>2032</c:v>
                </c:pt>
                <c:pt idx="13">
                  <c:v>2033</c:v>
                </c:pt>
                <c:pt idx="14">
                  <c:v>2034</c:v>
                </c:pt>
                <c:pt idx="15">
                  <c:v>2035</c:v>
                </c:pt>
              </c:numCache>
            </c:numRef>
          </c:cat>
          <c:val>
            <c:numRef>
              <c:f>численность!$F$3:$F$18</c:f>
              <c:numCache>
                <c:formatCode>0</c:formatCode>
                <c:ptCount val="16"/>
                <c:pt idx="0">
                  <c:v>73642.200324665158</c:v>
                </c:pt>
                <c:pt idx="1">
                  <c:v>72964.864452956026</c:v>
                </c:pt>
                <c:pt idx="2">
                  <c:v>72344.620258348907</c:v>
                </c:pt>
                <c:pt idx="3">
                  <c:v>71797.759430118487</c:v>
                </c:pt>
                <c:pt idx="4">
                  <c:v>71299.795562736937</c:v>
                </c:pt>
                <c:pt idx="5">
                  <c:v>70802.685023743499</c:v>
                </c:pt>
                <c:pt idx="6">
                  <c:v>70339.711654131243</c:v>
                </c:pt>
                <c:pt idx="7">
                  <c:v>69986.806367719124</c:v>
                </c:pt>
                <c:pt idx="8">
                  <c:v>69733.770042630567</c:v>
                </c:pt>
                <c:pt idx="9">
                  <c:v>69529.791034785303</c:v>
                </c:pt>
                <c:pt idx="10">
                  <c:v>69295.227210740137</c:v>
                </c:pt>
                <c:pt idx="11">
                  <c:v>69081.689699748254</c:v>
                </c:pt>
                <c:pt idx="12">
                  <c:v>68971.834805278631</c:v>
                </c:pt>
                <c:pt idx="13">
                  <c:v>68906.434632366261</c:v>
                </c:pt>
                <c:pt idx="14">
                  <c:v>68847.386328942928</c:v>
                </c:pt>
                <c:pt idx="15">
                  <c:v>68739.623133859277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78CC-4039-9847-B5B334CEE63F}"/>
            </c:ext>
          </c:extLst>
        </c:ser>
        <c:ser>
          <c:idx val="5"/>
          <c:order val="4"/>
          <c:tx>
            <c:v>РС_новый_ПВ</c:v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dPt>
            <c:idx val="8"/>
            <c:marker>
              <c:symbol val="circle"/>
              <c:size val="5"/>
              <c:spPr>
                <a:solidFill>
                  <a:schemeClr val="accent6"/>
                </a:solidFill>
                <a:ln w="9525">
                  <a:solidFill>
                    <a:schemeClr val="accent6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7-78CC-4039-9847-B5B334CEE63F}"/>
              </c:ext>
            </c:extLst>
          </c:dPt>
          <c:dLbls>
            <c:dLbl>
              <c:idx val="8"/>
              <c:layout>
                <c:manualLayout>
                  <c:x val="-0.05"/>
                  <c:y val="-5.55555555555555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8CC-4039-9847-B5B334CEE63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численность!$A$3:$A$18</c:f>
              <c:numCache>
                <c:formatCode>General</c:formatCode>
                <c:ptCount val="16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  <c:pt idx="6">
                  <c:v>2026</c:v>
                </c:pt>
                <c:pt idx="7">
                  <c:v>2027</c:v>
                </c:pt>
                <c:pt idx="8">
                  <c:v>2028</c:v>
                </c:pt>
                <c:pt idx="9">
                  <c:v>2029</c:v>
                </c:pt>
                <c:pt idx="10">
                  <c:v>2030</c:v>
                </c:pt>
                <c:pt idx="11">
                  <c:v>2031</c:v>
                </c:pt>
                <c:pt idx="12">
                  <c:v>2032</c:v>
                </c:pt>
                <c:pt idx="13">
                  <c:v>2033</c:v>
                </c:pt>
                <c:pt idx="14">
                  <c:v>2034</c:v>
                </c:pt>
                <c:pt idx="15">
                  <c:v>2035</c:v>
                </c:pt>
              </c:numCache>
            </c:numRef>
          </c:cat>
          <c:val>
            <c:numRef>
              <c:f>численность!$G$3:$G$18</c:f>
              <c:numCache>
                <c:formatCode>0</c:formatCode>
                <c:ptCount val="16"/>
                <c:pt idx="0">
                  <c:v>74161.649978592643</c:v>
                </c:pt>
                <c:pt idx="1">
                  <c:v>73954.701693743584</c:v>
                </c:pt>
                <c:pt idx="2">
                  <c:v>73788.478979806358</c:v>
                </c:pt>
                <c:pt idx="3">
                  <c:v>74275.219804560489</c:v>
                </c:pt>
                <c:pt idx="4">
                  <c:v>73897.457891965794</c:v>
                </c:pt>
                <c:pt idx="5">
                  <c:v>74093.253694821818</c:v>
                </c:pt>
                <c:pt idx="6">
                  <c:v>73748.109173442164</c:v>
                </c:pt>
                <c:pt idx="7">
                  <c:v>73805.944077064123</c:v>
                </c:pt>
                <c:pt idx="8">
                  <c:v>73698.567706290894</c:v>
                </c:pt>
                <c:pt idx="9">
                  <c:v>73656.669408133326</c:v>
                </c:pt>
                <c:pt idx="10">
                  <c:v>73546.945974207061</c:v>
                </c:pt>
                <c:pt idx="11">
                  <c:v>73502.71997445084</c:v>
                </c:pt>
                <c:pt idx="12">
                  <c:v>73598.225273200282</c:v>
                </c:pt>
                <c:pt idx="13">
                  <c:v>73835.258577592569</c:v>
                </c:pt>
                <c:pt idx="14">
                  <c:v>74046.456708505575</c:v>
                </c:pt>
                <c:pt idx="15">
                  <c:v>74262.243389376075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78CC-4039-9847-B5B334CEE63F}"/>
            </c:ext>
          </c:extLst>
        </c:ser>
        <c:ser>
          <c:idx val="6"/>
          <c:order val="5"/>
          <c:tx>
            <c:v>РС_новый ПВ_без мигр</c:v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dPt>
            <c:idx val="8"/>
            <c:marker>
              <c:symbol val="circle"/>
              <c:size val="5"/>
              <c:spPr>
                <a:solidFill>
                  <a:schemeClr val="accent1">
                    <a:lumMod val="60000"/>
                  </a:schemeClr>
                </a:solidFill>
                <a:ln w="12700">
                  <a:solidFill>
                    <a:schemeClr val="accent1">
                      <a:lumMod val="60000"/>
                    </a:schemeClr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C-78CC-4039-9847-B5B334CEE63F}"/>
              </c:ext>
            </c:extLst>
          </c:dPt>
          <c:dLbls>
            <c:dLbl>
              <c:idx val="8"/>
              <c:layout>
                <c:manualLayout>
                  <c:x val="-2.3937761819269898E-3"/>
                  <c:y val="3.21050674528156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78CC-4039-9847-B5B334CEE63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численность!$A$3:$A$18</c:f>
              <c:numCache>
                <c:formatCode>General</c:formatCode>
                <c:ptCount val="16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  <c:pt idx="6">
                  <c:v>2026</c:v>
                </c:pt>
                <c:pt idx="7">
                  <c:v>2027</c:v>
                </c:pt>
                <c:pt idx="8">
                  <c:v>2028</c:v>
                </c:pt>
                <c:pt idx="9">
                  <c:v>2029</c:v>
                </c:pt>
                <c:pt idx="10">
                  <c:v>2030</c:v>
                </c:pt>
                <c:pt idx="11">
                  <c:v>2031</c:v>
                </c:pt>
                <c:pt idx="12">
                  <c:v>2032</c:v>
                </c:pt>
                <c:pt idx="13">
                  <c:v>2033</c:v>
                </c:pt>
                <c:pt idx="14">
                  <c:v>2034</c:v>
                </c:pt>
                <c:pt idx="15">
                  <c:v>2035</c:v>
                </c:pt>
              </c:numCache>
            </c:numRef>
          </c:cat>
          <c:val>
            <c:numRef>
              <c:f>численность!$H$3:$H$18</c:f>
              <c:numCache>
                <c:formatCode>0</c:formatCode>
                <c:ptCount val="16"/>
                <c:pt idx="0">
                  <c:v>74077.318162494499</c:v>
                </c:pt>
                <c:pt idx="1">
                  <c:v>73703.444518993871</c:v>
                </c:pt>
                <c:pt idx="2">
                  <c:v>73372.745039284098</c:v>
                </c:pt>
                <c:pt idx="3">
                  <c:v>73693.376572075387</c:v>
                </c:pt>
                <c:pt idx="4">
                  <c:v>73151.066958151496</c:v>
                </c:pt>
                <c:pt idx="5">
                  <c:v>73176.7333195557</c:v>
                </c:pt>
                <c:pt idx="6">
                  <c:v>72660.983879852196</c:v>
                </c:pt>
                <c:pt idx="7">
                  <c:v>72542.958800262844</c:v>
                </c:pt>
                <c:pt idx="8">
                  <c:v>72258.542274293402</c:v>
                </c:pt>
                <c:pt idx="9">
                  <c:v>72035.948449532996</c:v>
                </c:pt>
                <c:pt idx="10">
                  <c:v>71742.095295154431</c:v>
                </c:pt>
                <c:pt idx="11">
                  <c:v>71510.203934269608</c:v>
                </c:pt>
                <c:pt idx="12">
                  <c:v>71417.174907724548</c:v>
                </c:pt>
                <c:pt idx="13">
                  <c:v>71463.719874315138</c:v>
                </c:pt>
                <c:pt idx="14">
                  <c:v>71482.848048314263</c:v>
                </c:pt>
                <c:pt idx="15">
                  <c:v>71501.67065730707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78CC-4039-9847-B5B334CEE6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20937856"/>
        <c:axId val="120956032"/>
      </c:lineChart>
      <c:catAx>
        <c:axId val="120937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20956032"/>
        <c:crosses val="autoZero"/>
        <c:auto val="1"/>
        <c:lblAlgn val="ctr"/>
        <c:lblOffset val="100"/>
        <c:noMultiLvlLbl val="0"/>
      </c:catAx>
      <c:valAx>
        <c:axId val="120956032"/>
        <c:scaling>
          <c:orientation val="minMax"/>
          <c:min val="65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20937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tx1"/>
      </a:solidFill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200" b="1" dirty="0"/>
              <a:t>Миграционный прирост в России </a:t>
            </a:r>
            <a:br>
              <a:rPr lang="ru-RU" sz="1200" b="1" dirty="0"/>
            </a:br>
            <a:r>
              <a:rPr lang="ru-RU" sz="1200" b="1" dirty="0"/>
              <a:t>(тыс.</a:t>
            </a:r>
            <a:r>
              <a:rPr lang="ru-RU" sz="1200" b="1" baseline="0" dirty="0"/>
              <a:t> человек)</a:t>
            </a:r>
            <a:endParaRPr lang="ru-RU" sz="1200" b="1" dirty="0"/>
          </a:p>
        </c:rich>
      </c:tx>
      <c:layout>
        <c:manualLayout>
          <c:xMode val="edge"/>
          <c:yMode val="edge"/>
          <c:x val="0.1174263078138819"/>
          <c:y val="4.352184231042725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пост!$A$2:$A$8</c:f>
              <c:numCache>
                <c:formatCode>General</c:formatCode>
                <c:ptCount val="7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</c:numCache>
            </c:numRef>
          </c:cat>
          <c:val>
            <c:numRef>
              <c:f>пост!$E$2:$E$8</c:f>
              <c:numCache>
                <c:formatCode>0</c:formatCode>
                <c:ptCount val="7"/>
                <c:pt idx="0">
                  <c:v>295.85899999999998</c:v>
                </c:pt>
                <c:pt idx="1">
                  <c:v>280.32799999999997</c:v>
                </c:pt>
                <c:pt idx="2">
                  <c:v>245.38399999999999</c:v>
                </c:pt>
                <c:pt idx="3">
                  <c:v>261.94799999999998</c:v>
                </c:pt>
                <c:pt idx="4">
                  <c:v>211.87799999999999</c:v>
                </c:pt>
                <c:pt idx="5">
                  <c:v>124.854</c:v>
                </c:pt>
                <c:pt idx="6">
                  <c:v>285.10300000000001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834-4AA8-A55C-D3DEDC8407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1854208"/>
        <c:axId val="121864192"/>
      </c:barChart>
      <c:catAx>
        <c:axId val="121854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21864192"/>
        <c:crosses val="autoZero"/>
        <c:auto val="1"/>
        <c:lblAlgn val="ctr"/>
        <c:lblOffset val="100"/>
        <c:noMultiLvlLbl val="0"/>
      </c:catAx>
      <c:valAx>
        <c:axId val="121864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218542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tx1"/>
      </a:solidFill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200" dirty="0"/>
              <a:t>Миграционный прирост  в странах мира  в 2015-2019  гг., (на 1000 населения)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9.2845967783438829E-2"/>
          <c:y val="0.24036895373322062"/>
          <c:w val="0.87120631979826046"/>
          <c:h val="0.39138889344329486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D48-4F0F-9FED-2BD989C70F0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Лист1!$D$2:$D$11</c:f>
              <c:strCache>
                <c:ptCount val="10"/>
                <c:pt idx="0">
                  <c:v>Япония</c:v>
                </c:pt>
                <c:pt idx="1">
                  <c:v>Франция</c:v>
                </c:pt>
                <c:pt idx="2">
                  <c:v>Испания</c:v>
                </c:pt>
                <c:pt idx="3">
                  <c:v>Россия</c:v>
                </c:pt>
                <c:pt idx="4">
                  <c:v>Италия</c:v>
                </c:pt>
                <c:pt idx="5">
                  <c:v>США</c:v>
                </c:pt>
                <c:pt idx="6">
                  <c:v>Великобритания</c:v>
                </c:pt>
                <c:pt idx="7">
                  <c:v>Австралия</c:v>
                </c:pt>
                <c:pt idx="8">
                  <c:v>Канада</c:v>
                </c:pt>
                <c:pt idx="9">
                  <c:v>Германия</c:v>
                </c:pt>
              </c:strCache>
            </c:strRef>
          </c:cat>
          <c:val>
            <c:numRef>
              <c:f>Лист1!$U$2:$U$11</c:f>
              <c:numCache>
                <c:formatCode>0.0</c:formatCode>
                <c:ptCount val="10"/>
                <c:pt idx="0">
                  <c:v>0.56200000000000006</c:v>
                </c:pt>
                <c:pt idx="1">
                  <c:v>0.56299999999999994</c:v>
                </c:pt>
                <c:pt idx="2" formatCode="##0.0;\-##0.0;0">
                  <c:v>0.85599999999999998</c:v>
                </c:pt>
                <c:pt idx="3">
                  <c:v>1.254</c:v>
                </c:pt>
                <c:pt idx="4">
                  <c:v>2.4609999999999999</c:v>
                </c:pt>
                <c:pt idx="5">
                  <c:v>2.9289999999999998</c:v>
                </c:pt>
                <c:pt idx="6">
                  <c:v>3.8980000000000001</c:v>
                </c:pt>
                <c:pt idx="7">
                  <c:v>6.4029999999999996</c:v>
                </c:pt>
                <c:pt idx="8">
                  <c:v>6.5620000000000003</c:v>
                </c:pt>
                <c:pt idx="9">
                  <c:v>6.569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D48-4F0F-9FED-2BD989C70F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1886208"/>
        <c:axId val="121887744"/>
      </c:barChart>
      <c:catAx>
        <c:axId val="121886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21887744"/>
        <c:crosses val="autoZero"/>
        <c:auto val="1"/>
        <c:lblAlgn val="ctr"/>
        <c:lblOffset val="100"/>
        <c:noMultiLvlLbl val="0"/>
      </c:catAx>
      <c:valAx>
        <c:axId val="121887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218862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tx1"/>
      </a:solidFill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b="1" dirty="0"/>
              <a:t>Поставлено на миграционный учет с целью работа, 2016-2019 (тыс. чел) (ГУВМ МВД РФ)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труд!$C$8</c:f>
              <c:strCache>
                <c:ptCount val="1"/>
                <c:pt idx="0">
                  <c:v>Узбекистан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труд!$A$4:$A$7</c:f>
              <c:numCache>
                <c:formatCode>General</c:formatCode>
                <c:ptCount val="4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</c:numCache>
            </c:numRef>
          </c:cat>
          <c:val>
            <c:numRef>
              <c:f>труд!$C$9:$C$12</c:f>
              <c:numCache>
                <c:formatCode>0</c:formatCode>
                <c:ptCount val="4"/>
                <c:pt idx="0">
                  <c:v>1433.557</c:v>
                </c:pt>
                <c:pt idx="1">
                  <c:v>1822.933</c:v>
                </c:pt>
                <c:pt idx="2">
                  <c:v>2007.4069999999999</c:v>
                </c:pt>
                <c:pt idx="3">
                  <c:v>2107.3020000000001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ABA-4576-AEED-DA14D83D6C08}"/>
            </c:ext>
          </c:extLst>
        </c:ser>
        <c:ser>
          <c:idx val="1"/>
          <c:order val="1"/>
          <c:tx>
            <c:strRef>
              <c:f>труд!$D$8</c:f>
              <c:strCache>
                <c:ptCount val="1"/>
                <c:pt idx="0">
                  <c:v>Таджикистан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rgbClr val="FFFF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труд!$A$4:$A$7</c:f>
              <c:numCache>
                <c:formatCode>General</c:formatCode>
                <c:ptCount val="4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</c:numCache>
            </c:numRef>
          </c:cat>
          <c:val>
            <c:numRef>
              <c:f>труд!$D$9:$D$12</c:f>
              <c:numCache>
                <c:formatCode>0</c:formatCode>
                <c:ptCount val="4"/>
                <c:pt idx="0">
                  <c:v>837.69500000000005</c:v>
                </c:pt>
                <c:pt idx="1">
                  <c:v>936.75199999999995</c:v>
                </c:pt>
                <c:pt idx="2">
                  <c:v>1018.497</c:v>
                </c:pt>
                <c:pt idx="3">
                  <c:v>1179.423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ABA-4576-AEED-DA14D83D6C08}"/>
            </c:ext>
          </c:extLst>
        </c:ser>
        <c:ser>
          <c:idx val="2"/>
          <c:order val="2"/>
          <c:tx>
            <c:strRef>
              <c:f>труд!$E$8</c:f>
              <c:strCache>
                <c:ptCount val="1"/>
                <c:pt idx="0">
                  <c:v>ЕАЭС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труд!$A$4:$A$7</c:f>
              <c:numCache>
                <c:formatCode>General</c:formatCode>
                <c:ptCount val="4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</c:numCache>
            </c:numRef>
          </c:cat>
          <c:val>
            <c:numRef>
              <c:f>труд!$E$9:$E$12</c:f>
              <c:numCache>
                <c:formatCode>0</c:formatCode>
                <c:ptCount val="4"/>
                <c:pt idx="0">
                  <c:v>741.10500000000002</c:v>
                </c:pt>
                <c:pt idx="1">
                  <c:v>821.94500000000005</c:v>
                </c:pt>
                <c:pt idx="2">
                  <c:v>806.05799999999999</c:v>
                </c:pt>
                <c:pt idx="3">
                  <c:v>963.78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ABA-4576-AEED-DA14D83D6C08}"/>
            </c:ext>
          </c:extLst>
        </c:ser>
        <c:ser>
          <c:idx val="3"/>
          <c:order val="3"/>
          <c:tx>
            <c:strRef>
              <c:f>труд!$F$8</c:f>
              <c:strCache>
                <c:ptCount val="1"/>
                <c:pt idx="0">
                  <c:v>другие СНГ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труд!$A$4:$A$7</c:f>
              <c:numCache>
                <c:formatCode>General</c:formatCode>
                <c:ptCount val="4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</c:numCache>
            </c:numRef>
          </c:cat>
          <c:val>
            <c:numRef>
              <c:f>труд!$F$9:$F$12</c:f>
              <c:numCache>
                <c:formatCode>0</c:formatCode>
                <c:ptCount val="4"/>
                <c:pt idx="0">
                  <c:v>945.34299999999996</c:v>
                </c:pt>
                <c:pt idx="1">
                  <c:v>931.91300000000001</c:v>
                </c:pt>
                <c:pt idx="2">
                  <c:v>824.25699999999995</c:v>
                </c:pt>
                <c:pt idx="3">
                  <c:v>804.60699999999997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ABA-4576-AEED-DA14D83D6C08}"/>
            </c:ext>
          </c:extLst>
        </c:ser>
        <c:ser>
          <c:idx val="4"/>
          <c:order val="4"/>
          <c:tx>
            <c:strRef>
              <c:f>труд!$G$8</c:f>
              <c:strCache>
                <c:ptCount val="1"/>
                <c:pt idx="0">
                  <c:v>другие страны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труд!$A$4:$A$7</c:f>
              <c:numCache>
                <c:formatCode>General</c:formatCode>
                <c:ptCount val="4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</c:numCache>
            </c:numRef>
          </c:cat>
          <c:val>
            <c:numRef>
              <c:f>труд!$G$9:$G$12</c:f>
              <c:numCache>
                <c:formatCode>0</c:formatCode>
                <c:ptCount val="4"/>
                <c:pt idx="0">
                  <c:v>326.48099999999999</c:v>
                </c:pt>
                <c:pt idx="1">
                  <c:v>340.46100000000001</c:v>
                </c:pt>
                <c:pt idx="2">
                  <c:v>391.56900000000002</c:v>
                </c:pt>
                <c:pt idx="3">
                  <c:v>423.137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ABA-4576-AEED-DA14D83D6C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27068032"/>
        <c:axId val="127069568"/>
      </c:barChart>
      <c:lineChart>
        <c:grouping val="standard"/>
        <c:varyColors val="0"/>
        <c:ser>
          <c:idx val="5"/>
          <c:order val="5"/>
          <c:tx>
            <c:v>Всего</c:v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8.611111111111111E-2"/>
                  <c:y val="-5.55555555555556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ABA-4576-AEED-DA14D83D6C08}"/>
                </c:ext>
              </c:extLst>
            </c:dLbl>
            <c:dLbl>
              <c:idx val="1"/>
              <c:layout>
                <c:manualLayout>
                  <c:x val="-7.2222222222222271E-2"/>
                  <c:y val="-4.16666666666667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CABA-4576-AEED-DA14D83D6C08}"/>
                </c:ext>
              </c:extLst>
            </c:dLbl>
            <c:dLbl>
              <c:idx val="2"/>
              <c:layout>
                <c:manualLayout>
                  <c:x val="-8.0555555555555561E-2"/>
                  <c:y val="-5.55555555555555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CABA-4576-AEED-DA14D83D6C08}"/>
                </c:ext>
              </c:extLst>
            </c:dLbl>
            <c:dLbl>
              <c:idx val="3"/>
              <c:layout>
                <c:manualLayout>
                  <c:x val="-8.333333333333344E-2"/>
                  <c:y val="-4.166666666666668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CABA-4576-AEED-DA14D83D6C0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труд!$B$9:$B$12</c:f>
              <c:numCache>
                <c:formatCode>#,##0</c:formatCode>
                <c:ptCount val="4"/>
                <c:pt idx="0">
                  <c:v>4284.1809999999996</c:v>
                </c:pt>
                <c:pt idx="1">
                  <c:v>4854.0039999999999</c:v>
                </c:pt>
                <c:pt idx="2">
                  <c:v>5047.7879999999996</c:v>
                </c:pt>
                <c:pt idx="3">
                  <c:v>5478.2489999999998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CABA-4576-AEED-DA14D83D6C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7068032"/>
        <c:axId val="127069568"/>
      </c:lineChart>
      <c:catAx>
        <c:axId val="127068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27069568"/>
        <c:crosses val="autoZero"/>
        <c:auto val="1"/>
        <c:lblAlgn val="ctr"/>
        <c:lblOffset val="100"/>
        <c:noMultiLvlLbl val="0"/>
      </c:catAx>
      <c:valAx>
        <c:axId val="127069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27068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tx1"/>
      </a:solidFill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002183526802222E-2"/>
          <c:y val="5.9221076806530576E-2"/>
          <c:w val="0.83448275215598056"/>
          <c:h val="0.87179371195621824"/>
        </c:manualLayout>
      </c:layout>
      <c:lineChart>
        <c:grouping val="standard"/>
        <c:varyColors val="0"/>
        <c:ser>
          <c:idx val="0"/>
          <c:order val="0"/>
          <c:tx>
            <c:strRef>
              <c:f>'Рис 1.1'!$A$3</c:f>
              <c:strCache>
                <c:ptCount val="1"/>
                <c:pt idx="0">
                  <c:v>ВВП</c:v>
                </c:pt>
              </c:strCache>
            </c:strRef>
          </c:tx>
          <c:spPr>
            <a:ln w="34925"/>
          </c:spPr>
          <c:marker>
            <c:symbol val="none"/>
          </c:marker>
          <c:cat>
            <c:numRef>
              <c:f>'Рис 1.1'!$B$2:$AD$2</c:f>
              <c:numCache>
                <c:formatCode>General</c:formatCode>
                <c:ptCount val="29"/>
                <c:pt idx="0">
                  <c:v>1991</c:v>
                </c:pt>
                <c:pt idx="4">
                  <c:v>1995</c:v>
                </c:pt>
                <c:pt idx="9">
                  <c:v>2000</c:v>
                </c:pt>
                <c:pt idx="14">
                  <c:v>2005</c:v>
                </c:pt>
                <c:pt idx="19">
                  <c:v>2010</c:v>
                </c:pt>
                <c:pt idx="24">
                  <c:v>2015</c:v>
                </c:pt>
                <c:pt idx="28">
                  <c:v>2019</c:v>
                </c:pt>
              </c:numCache>
            </c:numRef>
          </c:cat>
          <c:val>
            <c:numRef>
              <c:f>'Рис 1.1'!$B$3:$AD$3</c:f>
              <c:numCache>
                <c:formatCode>General</c:formatCode>
                <c:ptCount val="29"/>
                <c:pt idx="0">
                  <c:v>100</c:v>
                </c:pt>
                <c:pt idx="1">
                  <c:v>85.5</c:v>
                </c:pt>
                <c:pt idx="2" formatCode="0.0">
                  <c:v>78.061499999999995</c:v>
                </c:pt>
                <c:pt idx="3" formatCode="0.0">
                  <c:v>68.147689499999998</c:v>
                </c:pt>
                <c:pt idx="4" formatCode="0.0">
                  <c:v>65.353634230500006</c:v>
                </c:pt>
                <c:pt idx="5" formatCode="0.0">
                  <c:v>63.131610666663001</c:v>
                </c:pt>
                <c:pt idx="6" formatCode="0.0">
                  <c:v>64.015453215996288</c:v>
                </c:pt>
                <c:pt idx="7" formatCode="0.0">
                  <c:v>60.622634195548493</c:v>
                </c:pt>
                <c:pt idx="8" formatCode="0.0">
                  <c:v>64.502482784063602</c:v>
                </c:pt>
                <c:pt idx="9" formatCode="0.0">
                  <c:v>70.952731062469965</c:v>
                </c:pt>
                <c:pt idx="10" formatCode="0.0">
                  <c:v>74.571320346655924</c:v>
                </c:pt>
                <c:pt idx="11" formatCode="0.0">
                  <c:v>78.076172402948757</c:v>
                </c:pt>
                <c:pt idx="12" formatCode="0.0">
                  <c:v>83.775732988364012</c:v>
                </c:pt>
                <c:pt idx="13" formatCode="0.0">
                  <c:v>89.80758576352622</c:v>
                </c:pt>
                <c:pt idx="14" formatCode="0.0">
                  <c:v>95.555271252391904</c:v>
                </c:pt>
                <c:pt idx="15" formatCode="0.0">
                  <c:v>102.6263613250689</c:v>
                </c:pt>
                <c:pt idx="16" formatCode="0.0">
                  <c:v>110.93909659239948</c:v>
                </c:pt>
                <c:pt idx="17">
                  <c:v>116.70792961520426</c:v>
                </c:pt>
                <c:pt idx="18">
                  <c:v>107.60471110521834</c:v>
                </c:pt>
                <c:pt idx="19">
                  <c:v>112.23171368274272</c:v>
                </c:pt>
                <c:pt idx="20">
                  <c:v>117.05767737110065</c:v>
                </c:pt>
                <c:pt idx="21">
                  <c:v>121.03763840171808</c:v>
                </c:pt>
                <c:pt idx="22">
                  <c:v>122.61112770094041</c:v>
                </c:pt>
                <c:pt idx="23">
                  <c:v>123.34679446714604</c:v>
                </c:pt>
                <c:pt idx="24">
                  <c:v>118.4129226884602</c:v>
                </c:pt>
                <c:pt idx="25">
                  <c:v>118.76816145652558</c:v>
                </c:pt>
                <c:pt idx="26">
                  <c:v>120.66845203982997</c:v>
                </c:pt>
                <c:pt idx="27">
                  <c:v>123.44382643674606</c:v>
                </c:pt>
                <c:pt idx="28">
                  <c:v>125.04859618042376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0-D4FA-4D76-B2F3-4FE07466FC22}"/>
            </c:ext>
          </c:extLst>
        </c:ser>
        <c:ser>
          <c:idx val="1"/>
          <c:order val="1"/>
          <c:tx>
            <c:strRef>
              <c:f>'Рис 1.1'!$A$4</c:f>
              <c:strCache>
                <c:ptCount val="1"/>
                <c:pt idx="0">
                  <c:v>Занятость</c:v>
                </c:pt>
              </c:strCache>
            </c:strRef>
          </c:tx>
          <c:spPr>
            <a:ln w="34925"/>
          </c:spPr>
          <c:marker>
            <c:symbol val="none"/>
          </c:marker>
          <c:cat>
            <c:numRef>
              <c:f>'Рис 1.1'!$B$2:$AD$2</c:f>
              <c:numCache>
                <c:formatCode>General</c:formatCode>
                <c:ptCount val="29"/>
                <c:pt idx="0">
                  <c:v>1991</c:v>
                </c:pt>
                <c:pt idx="4">
                  <c:v>1995</c:v>
                </c:pt>
                <c:pt idx="9">
                  <c:v>2000</c:v>
                </c:pt>
                <c:pt idx="14">
                  <c:v>2005</c:v>
                </c:pt>
                <c:pt idx="19">
                  <c:v>2010</c:v>
                </c:pt>
                <c:pt idx="24">
                  <c:v>2015</c:v>
                </c:pt>
                <c:pt idx="28">
                  <c:v>2019</c:v>
                </c:pt>
              </c:numCache>
            </c:numRef>
          </c:cat>
          <c:val>
            <c:numRef>
              <c:f>'Рис 1.1'!$B$4:$AD$4</c:f>
              <c:numCache>
                <c:formatCode>0.0</c:formatCode>
                <c:ptCount val="29"/>
                <c:pt idx="0" formatCode="General">
                  <c:v>100</c:v>
                </c:pt>
                <c:pt idx="1">
                  <c:v>97.59370599068356</c:v>
                </c:pt>
                <c:pt idx="2">
                  <c:v>95.943018091214384</c:v>
                </c:pt>
                <c:pt idx="3">
                  <c:v>92.73643158921027</c:v>
                </c:pt>
                <c:pt idx="4">
                  <c:v>89.969938251543709</c:v>
                </c:pt>
                <c:pt idx="5">
                  <c:v>89.305059040190656</c:v>
                </c:pt>
                <c:pt idx="6">
                  <c:v>87.60291409381432</c:v>
                </c:pt>
                <c:pt idx="7">
                  <c:v>86.409923085256196</c:v>
                </c:pt>
                <c:pt idx="8">
                  <c:v>86.614397140071503</c:v>
                </c:pt>
                <c:pt idx="9">
                  <c:v>87.107301484129565</c:v>
                </c:pt>
                <c:pt idx="10">
                  <c:v>87.625934351641206</c:v>
                </c:pt>
                <c:pt idx="11">
                  <c:v>88.504766547502982</c:v>
                </c:pt>
                <c:pt idx="12">
                  <c:v>88.920485321200303</c:v>
                </c:pt>
                <c:pt idx="13">
                  <c:v>89.923897735889938</c:v>
                </c:pt>
                <c:pt idx="14">
                  <c:v>90.644296392590178</c:v>
                </c:pt>
                <c:pt idx="15">
                  <c:v>91.162713586594975</c:v>
                </c:pt>
                <c:pt idx="16">
                  <c:v>91.87791217622987</c:v>
                </c:pt>
                <c:pt idx="17" formatCode="General">
                  <c:v>92.521057561463465</c:v>
                </c:pt>
                <c:pt idx="18" formatCode="General">
                  <c:v>91.133241698041516</c:v>
                </c:pt>
                <c:pt idx="19" formatCode="General">
                  <c:v>91.315508181437593</c:v>
                </c:pt>
                <c:pt idx="20" formatCode="General">
                  <c:v>91.772085722344769</c:v>
                </c:pt>
                <c:pt idx="21" formatCode="General">
                  <c:v>92.689806579568213</c:v>
                </c:pt>
                <c:pt idx="22" formatCode="General">
                  <c:v>92.411737159829514</c:v>
                </c:pt>
                <c:pt idx="23" formatCode="General">
                  <c:v>92.222561279279645</c:v>
                </c:pt>
                <c:pt idx="24" formatCode="General">
                  <c:v>92.222561279279645</c:v>
                </c:pt>
                <c:pt idx="25" formatCode="General">
                  <c:v>91.761448472883245</c:v>
                </c:pt>
                <c:pt idx="26" formatCode="General">
                  <c:v>91.486164127464605</c:v>
                </c:pt>
                <c:pt idx="27" formatCode="General">
                  <c:v>91.120219470954737</c:v>
                </c:pt>
                <c:pt idx="28" formatCode="General">
                  <c:v>91.120219470954737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1-D4FA-4D76-B2F3-4FE07466FC22}"/>
            </c:ext>
          </c:extLst>
        </c:ser>
        <c:ser>
          <c:idx val="2"/>
          <c:order val="2"/>
          <c:tx>
            <c:strRef>
              <c:f>'Рис 1.1'!$A$5</c:f>
              <c:strCache>
                <c:ptCount val="1"/>
                <c:pt idx="0">
                  <c:v>Реальная ЗП</c:v>
                </c:pt>
              </c:strCache>
            </c:strRef>
          </c:tx>
          <c:spPr>
            <a:ln w="34925"/>
          </c:spPr>
          <c:marker>
            <c:symbol val="none"/>
          </c:marker>
          <c:cat>
            <c:numRef>
              <c:f>'Рис 1.1'!$B$2:$AD$2</c:f>
              <c:numCache>
                <c:formatCode>General</c:formatCode>
                <c:ptCount val="29"/>
                <c:pt idx="0">
                  <c:v>1991</c:v>
                </c:pt>
                <c:pt idx="4">
                  <c:v>1995</c:v>
                </c:pt>
                <c:pt idx="9">
                  <c:v>2000</c:v>
                </c:pt>
                <c:pt idx="14">
                  <c:v>2005</c:v>
                </c:pt>
                <c:pt idx="19">
                  <c:v>2010</c:v>
                </c:pt>
                <c:pt idx="24">
                  <c:v>2015</c:v>
                </c:pt>
                <c:pt idx="28">
                  <c:v>2019</c:v>
                </c:pt>
              </c:numCache>
            </c:numRef>
          </c:cat>
          <c:val>
            <c:numRef>
              <c:f>'Рис 1.1'!$B$5:$AD$5</c:f>
              <c:numCache>
                <c:formatCode>General</c:formatCode>
                <c:ptCount val="29"/>
                <c:pt idx="0">
                  <c:v>100</c:v>
                </c:pt>
                <c:pt idx="1">
                  <c:v>67.3</c:v>
                </c:pt>
                <c:pt idx="2" formatCode="0.0">
                  <c:v>67.569199999999995</c:v>
                </c:pt>
                <c:pt idx="3" formatCode="0.0">
                  <c:v>62.231233199999991</c:v>
                </c:pt>
                <c:pt idx="4" formatCode="0.0">
                  <c:v>44.806487903999994</c:v>
                </c:pt>
                <c:pt idx="5" formatCode="0.0">
                  <c:v>47.674103129855993</c:v>
                </c:pt>
                <c:pt idx="6" formatCode="0.0">
                  <c:v>49.91478597695923</c:v>
                </c:pt>
                <c:pt idx="7" formatCode="0.0">
                  <c:v>43.425863799954534</c:v>
                </c:pt>
                <c:pt idx="8" formatCode="0.0">
                  <c:v>33.87217376396454</c:v>
                </c:pt>
                <c:pt idx="9" formatCode="0.0">
                  <c:v>40.985330254397098</c:v>
                </c:pt>
                <c:pt idx="10" formatCode="0.0">
                  <c:v>49.182396305276512</c:v>
                </c:pt>
                <c:pt idx="11" formatCode="0.0">
                  <c:v>57.051579714120756</c:v>
                </c:pt>
                <c:pt idx="12" formatCode="0.0">
                  <c:v>63.327253482674038</c:v>
                </c:pt>
                <c:pt idx="13" formatCode="0.0">
                  <c:v>70.293251365768185</c:v>
                </c:pt>
                <c:pt idx="14" formatCode="0.0">
                  <c:v>77.322576502345001</c:v>
                </c:pt>
                <c:pt idx="15" formatCode="0.0">
                  <c:v>87.761124330161579</c:v>
                </c:pt>
                <c:pt idx="16" formatCode="0.0">
                  <c:v>97.151564633488874</c:v>
                </c:pt>
                <c:pt idx="17">
                  <c:v>108.32399456634009</c:v>
                </c:pt>
                <c:pt idx="18">
                  <c:v>104.53265475651818</c:v>
                </c:pt>
                <c:pt idx="19">
                  <c:v>109.96835280385713</c:v>
                </c:pt>
                <c:pt idx="20">
                  <c:v>114.58702362161914</c:v>
                </c:pt>
                <c:pt idx="21">
                  <c:v>124.21233360583516</c:v>
                </c:pt>
                <c:pt idx="22">
                  <c:v>130.7955872869444</c:v>
                </c:pt>
                <c:pt idx="23">
                  <c:v>132.10354315981385</c:v>
                </c:pt>
                <c:pt idx="24">
                  <c:v>119.15739593015209</c:v>
                </c:pt>
                <c:pt idx="25">
                  <c:v>120.11065509759329</c:v>
                </c:pt>
                <c:pt idx="26">
                  <c:v>123.5938640954235</c:v>
                </c:pt>
                <c:pt idx="27">
                  <c:v>134.0993425435345</c:v>
                </c:pt>
                <c:pt idx="28">
                  <c:v>137.45182610712288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2-D4FA-4D76-B2F3-4FE07466FC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27172240"/>
        <c:axId val="2027171696"/>
      </c:lineChart>
      <c:catAx>
        <c:axId val="20271722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027171696"/>
        <c:crosses val="autoZero"/>
        <c:auto val="1"/>
        <c:lblAlgn val="ctr"/>
        <c:lblOffset val="100"/>
        <c:noMultiLvlLbl val="0"/>
      </c:catAx>
      <c:valAx>
        <c:axId val="2027171696"/>
        <c:scaling>
          <c:orientation val="minMax"/>
        </c:scaling>
        <c:delete val="0"/>
        <c:axPos val="l"/>
        <c:majorGridlines>
          <c:spPr>
            <a:ln>
              <a:prstDash val="dash"/>
            </a:ln>
          </c:spPr>
        </c:majorGridlines>
        <c:numFmt formatCode="General" sourceLinked="1"/>
        <c:majorTickMark val="out"/>
        <c:minorTickMark val="none"/>
        <c:tickLblPos val="nextTo"/>
        <c:crossAx val="202717224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27901181102362199"/>
          <c:y val="0.74778578209638691"/>
          <c:w val="0.61900000000000011"/>
          <c:h val="0.12883565086279108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2513123359580055E-2"/>
          <c:y val="3.2404285762218425E-2"/>
          <c:w val="0.89402734984213927"/>
          <c:h val="0.8944788936184686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Лист2!$B$55</c:f>
              <c:strCache>
                <c:ptCount val="1"/>
                <c:pt idx="0">
                  <c:v>2000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</c:spPr>
          <c:invertIfNegative val="0"/>
          <c:cat>
            <c:strRef>
              <c:f>Лист2!$A$56:$A$61</c:f>
              <c:strCache>
                <c:ptCount val="6"/>
                <c:pt idx="0">
                  <c:v>сельское х-во</c:v>
                </c:pt>
                <c:pt idx="1">
                  <c:v>промышленность</c:v>
                </c:pt>
                <c:pt idx="2">
                  <c:v>строит-во и транспорт</c:v>
                </c:pt>
                <c:pt idx="3">
                  <c:v>торговля и услуги</c:v>
                </c:pt>
                <c:pt idx="4">
                  <c:v>бизнес услуги</c:v>
                </c:pt>
                <c:pt idx="5">
                  <c:v>бюджет сектор</c:v>
                </c:pt>
              </c:strCache>
            </c:strRef>
          </c:cat>
          <c:val>
            <c:numRef>
              <c:f>Лист2!$B$56:$B$61</c:f>
              <c:numCache>
                <c:formatCode>0.0</c:formatCode>
                <c:ptCount val="6"/>
                <c:pt idx="0">
                  <c:v>14.157508873630206</c:v>
                </c:pt>
                <c:pt idx="1">
                  <c:v>23.703829998295024</c:v>
                </c:pt>
                <c:pt idx="2">
                  <c:v>14.4</c:v>
                </c:pt>
                <c:pt idx="3">
                  <c:v>15.118495900305346</c:v>
                </c:pt>
                <c:pt idx="4">
                  <c:v>7.9777423004789396</c:v>
                </c:pt>
                <c:pt idx="5">
                  <c:v>20.901467830184295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825-4BAA-AE0C-6A5F82200ADB}"/>
            </c:ext>
          </c:extLst>
        </c:ser>
        <c:ser>
          <c:idx val="1"/>
          <c:order val="1"/>
          <c:tx>
            <c:strRef>
              <c:f>Лист2!$C$55</c:f>
              <c:strCache>
                <c:ptCount val="1"/>
                <c:pt idx="0">
                  <c:v>2010</c:v>
                </c:pt>
              </c:strCache>
            </c:strRef>
          </c:tx>
          <c:spPr>
            <a:solidFill>
              <a:schemeClr val="accent6">
                <a:lumMod val="20000"/>
                <a:lumOff val="80000"/>
              </a:schemeClr>
            </a:solidFill>
          </c:spPr>
          <c:invertIfNegative val="0"/>
          <c:cat>
            <c:strRef>
              <c:f>Лист2!$A$56:$A$61</c:f>
              <c:strCache>
                <c:ptCount val="6"/>
                <c:pt idx="0">
                  <c:v>сельское х-во</c:v>
                </c:pt>
                <c:pt idx="1">
                  <c:v>промышленность</c:v>
                </c:pt>
                <c:pt idx="2">
                  <c:v>строит-во и транспорт</c:v>
                </c:pt>
                <c:pt idx="3">
                  <c:v>торговля и услуги</c:v>
                </c:pt>
                <c:pt idx="4">
                  <c:v>бизнес услуги</c:v>
                </c:pt>
                <c:pt idx="5">
                  <c:v>бюджет сектор</c:v>
                </c:pt>
              </c:strCache>
            </c:strRef>
          </c:cat>
          <c:val>
            <c:numRef>
              <c:f>Лист2!$C$56:$C$61</c:f>
              <c:numCache>
                <c:formatCode>0.0</c:formatCode>
                <c:ptCount val="6"/>
                <c:pt idx="0">
                  <c:v>8.5</c:v>
                </c:pt>
                <c:pt idx="1">
                  <c:v>19.600000000000001</c:v>
                </c:pt>
                <c:pt idx="2">
                  <c:v>15.7</c:v>
                </c:pt>
                <c:pt idx="3">
                  <c:v>19.592464891901088</c:v>
                </c:pt>
                <c:pt idx="4">
                  <c:v>10.3</c:v>
                </c:pt>
                <c:pt idx="5">
                  <c:v>21.350459475857171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825-4BAA-AE0C-6A5F82200ADB}"/>
            </c:ext>
          </c:extLst>
        </c:ser>
        <c:ser>
          <c:idx val="2"/>
          <c:order val="2"/>
          <c:tx>
            <c:strRef>
              <c:f>Лист2!$D$55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bg2"/>
            </a:solidFill>
            <a:ln w="19050">
              <a:solidFill>
                <a:schemeClr val="accent1"/>
              </a:solidFill>
            </a:ln>
          </c:spPr>
          <c:invertIfNegative val="0"/>
          <c:cat>
            <c:strRef>
              <c:f>Лист2!$A$56:$A$61</c:f>
              <c:strCache>
                <c:ptCount val="6"/>
                <c:pt idx="0">
                  <c:v>сельское х-во</c:v>
                </c:pt>
                <c:pt idx="1">
                  <c:v>промышленность</c:v>
                </c:pt>
                <c:pt idx="2">
                  <c:v>строит-во и транспорт</c:v>
                </c:pt>
                <c:pt idx="3">
                  <c:v>торговля и услуги</c:v>
                </c:pt>
                <c:pt idx="4">
                  <c:v>бизнес услуги</c:v>
                </c:pt>
                <c:pt idx="5">
                  <c:v>бюджет сектор</c:v>
                </c:pt>
              </c:strCache>
            </c:strRef>
          </c:cat>
          <c:val>
            <c:numRef>
              <c:f>Лист2!$D$56:$D$61</c:f>
              <c:numCache>
                <c:formatCode>0.0</c:formatCode>
                <c:ptCount val="6"/>
                <c:pt idx="0">
                  <c:v>6.9</c:v>
                </c:pt>
                <c:pt idx="1">
                  <c:v>19</c:v>
                </c:pt>
                <c:pt idx="2">
                  <c:v>16.399999999999999</c:v>
                </c:pt>
                <c:pt idx="3">
                  <c:v>21.5</c:v>
                </c:pt>
                <c:pt idx="4">
                  <c:v>10.6</c:v>
                </c:pt>
                <c:pt idx="5">
                  <c:v>21.6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825-4BAA-AE0C-6A5F82200A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3902848"/>
        <c:axId val="92316800"/>
      </c:barChart>
      <c:catAx>
        <c:axId val="839028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92316800"/>
        <c:crosses val="autoZero"/>
        <c:auto val="1"/>
        <c:lblAlgn val="ctr"/>
        <c:lblOffset val="100"/>
        <c:noMultiLvlLbl val="0"/>
      </c:catAx>
      <c:valAx>
        <c:axId val="92316800"/>
        <c:scaling>
          <c:orientation val="minMax"/>
        </c:scaling>
        <c:delete val="0"/>
        <c:axPos val="l"/>
        <c:majorGridlines>
          <c:spPr>
            <a:ln>
              <a:prstDash val="sysDot"/>
            </a:ln>
          </c:spPr>
        </c:majorGridlines>
        <c:numFmt formatCode="0.0" sourceLinked="1"/>
        <c:majorTickMark val="out"/>
        <c:minorTickMark val="none"/>
        <c:tickLblPos val="nextTo"/>
        <c:crossAx val="83902848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v>Коэффициент создания рабочих мест</c:v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4.1000772436676637E-2"/>
                  <c:y val="5.494556009048711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B39-4E12-A934-CAB24E15B17F}"/>
                </c:ext>
              </c:extLst>
            </c:dLbl>
            <c:dLbl>
              <c:idx val="1"/>
              <c:layout>
                <c:manualLayout>
                  <c:x val="-4.5802508018331287E-2"/>
                  <c:y val="5.494556009048711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B39-4E12-A934-CAB24E15B17F}"/>
                </c:ext>
              </c:extLst>
            </c:dLbl>
            <c:dLbl>
              <c:idx val="2"/>
              <c:layout>
                <c:manualLayout>
                  <c:x val="-3.8599904645849316E-2"/>
                  <c:y val="4.120917006786533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EB39-4E12-A934-CAB24E15B17F}"/>
                </c:ext>
              </c:extLst>
            </c:dLbl>
            <c:dLbl>
              <c:idx val="3"/>
              <c:layout>
                <c:manualLayout>
                  <c:x val="-3.0173632998035733E-2"/>
                  <c:y val="2.375389221967549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B39-4E12-A934-CAB24E15B17F}"/>
                </c:ext>
              </c:extLst>
            </c:dLbl>
            <c:dLbl>
              <c:idx val="4"/>
              <c:layout>
                <c:manualLayout>
                  <c:x val="-3.6199036855021995E-2"/>
                  <c:y val="5.15114625848316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EB39-4E12-A934-CAB24E15B17F}"/>
                </c:ext>
              </c:extLst>
            </c:dLbl>
            <c:dLbl>
              <c:idx val="5"/>
              <c:layout>
                <c:manualLayout>
                  <c:x val="-7.3978896119469589E-2"/>
                  <c:y val="8.756975679559221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7765117572581916E-2"/>
                      <c:h val="6.404591848047404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6-EB39-4E12-A934-CAB24E15B17F}"/>
                </c:ext>
              </c:extLst>
            </c:dLbl>
            <c:dLbl>
              <c:idx val="6"/>
              <c:layout>
                <c:manualLayout>
                  <c:x val="-4.3401640227503965E-2"/>
                  <c:y val="3.434097505655445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B39-4E12-A934-CAB24E15B17F}"/>
                </c:ext>
              </c:extLst>
            </c:dLbl>
            <c:dLbl>
              <c:idx val="7"/>
              <c:layout>
                <c:manualLayout>
                  <c:x val="-4.8203375809158608E-2"/>
                  <c:y val="5.494556009048711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EB39-4E12-A934-CAB24E15B17F}"/>
                </c:ext>
              </c:extLst>
            </c:dLbl>
            <c:dLbl>
              <c:idx val="8"/>
              <c:layout>
                <c:manualLayout>
                  <c:x val="-3.1466279781894958E-2"/>
                  <c:y val="1.319660678870851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B39-4E12-A934-CAB24E15B17F}"/>
                </c:ext>
              </c:extLst>
            </c:dLbl>
            <c:dLbl>
              <c:idx val="9"/>
              <c:layout>
                <c:manualLayout>
                  <c:x val="-3.8599904645849489E-2"/>
                  <c:y val="-4.807736507917622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EB39-4E12-A934-CAB24E15B17F}"/>
                </c:ext>
              </c:extLst>
            </c:dLbl>
            <c:dLbl>
              <c:idx val="10"/>
              <c:layout>
                <c:manualLayout>
                  <c:x val="-3.1397301273367345E-2"/>
                  <c:y val="-5.151146258483173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B39-4E12-A934-CAB24E15B17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'Движение рабочих мест'!$B$2:$L$2</c:f>
              <c:numCache>
                <c:formatCode>General</c:formatCode>
                <c:ptCount val="11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  <c:pt idx="10">
                  <c:v>2019</c:v>
                </c:pt>
              </c:numCache>
            </c:numRef>
          </c:cat>
          <c:val>
            <c:numRef>
              <c:f>'Движение рабочих мест'!$B$7:$L$7</c:f>
              <c:numCache>
                <c:formatCode>0.0</c:formatCode>
                <c:ptCount val="11"/>
                <c:pt idx="0">
                  <c:v>8.2253386199739218</c:v>
                </c:pt>
                <c:pt idx="1">
                  <c:v>8.1218688738836846</c:v>
                </c:pt>
                <c:pt idx="2">
                  <c:v>8.7336965494469201</c:v>
                </c:pt>
                <c:pt idx="3">
                  <c:v>9.1503267973856204</c:v>
                </c:pt>
                <c:pt idx="4">
                  <c:v>8.9519650655021827</c:v>
                </c:pt>
                <c:pt idx="5">
                  <c:v>10.889317962405588</c:v>
                </c:pt>
                <c:pt idx="6">
                  <c:v>7.8</c:v>
                </c:pt>
                <c:pt idx="7">
                  <c:v>9</c:v>
                </c:pt>
                <c:pt idx="8">
                  <c:v>6.6</c:v>
                </c:pt>
                <c:pt idx="9">
                  <c:v>6.7</c:v>
                </c:pt>
                <c:pt idx="10">
                  <c:v>5.9506017993159581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B39-4E12-A934-CAB24E15B17F}"/>
            </c:ext>
          </c:extLst>
        </c:ser>
        <c:ser>
          <c:idx val="1"/>
          <c:order val="1"/>
          <c:tx>
            <c:v>Коэффициент ликвидации рабочих мест</c:v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4.3497674939137053E-2"/>
                  <c:y val="-1.030229251696633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EB39-4E12-A934-CAB24E15B17F}"/>
                </c:ext>
              </c:extLst>
            </c:dLbl>
            <c:dLbl>
              <c:idx val="1"/>
              <c:layout>
                <c:manualLayout>
                  <c:x val="-3.6295071566655082E-2"/>
                  <c:y val="-3.434097505655447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B39-4E12-A934-CAB24E15B17F}"/>
                </c:ext>
              </c:extLst>
            </c:dLbl>
            <c:dLbl>
              <c:idx val="2"/>
              <c:layout>
                <c:manualLayout>
                  <c:x val="-3.3798169064194666E-2"/>
                  <c:y val="-3.090687755089903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EB39-4E12-A934-CAB24E15B17F}"/>
                </c:ext>
              </c:extLst>
            </c:dLbl>
            <c:dLbl>
              <c:idx val="3"/>
              <c:layout>
                <c:manualLayout>
                  <c:x val="-3.8599904645849357E-2"/>
                  <c:y val="-2.747278004524355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B39-4E12-A934-CAB24E15B17F}"/>
                </c:ext>
              </c:extLst>
            </c:dLbl>
            <c:dLbl>
              <c:idx val="4"/>
              <c:layout>
                <c:manualLayout>
                  <c:x val="-4.8299410520791793E-2"/>
                  <c:y val="-3.434097505655445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EB39-4E12-A934-CAB24E15B17F}"/>
                </c:ext>
              </c:extLst>
            </c:dLbl>
            <c:dLbl>
              <c:idx val="5"/>
              <c:layout>
                <c:manualLayout>
                  <c:x val="-6.0303749474928323E-2"/>
                  <c:y val="-4.120917006786534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EB39-4E12-A934-CAB24E15B17F}"/>
                </c:ext>
              </c:extLst>
            </c:dLbl>
            <c:dLbl>
              <c:idx val="6"/>
              <c:layout>
                <c:manualLayout>
                  <c:x val="-3.1397301273367428E-2"/>
                  <c:y val="-7.211604761876434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EB39-4E12-A934-CAB24E15B17F}"/>
                </c:ext>
              </c:extLst>
            </c:dLbl>
            <c:dLbl>
              <c:idx val="7"/>
              <c:layout>
                <c:manualLayout>
                  <c:x val="-3.3894203775827851E-2"/>
                  <c:y val="-4.120917006786536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EB39-4E12-A934-CAB24E15B17F}"/>
                </c:ext>
              </c:extLst>
            </c:dLbl>
            <c:dLbl>
              <c:idx val="8"/>
              <c:layout>
                <c:manualLayout>
                  <c:x val="-1.5399581908723921E-2"/>
                  <c:y val="-7.869950997862207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B39-4E12-A934-CAB24E15B17F}"/>
                </c:ext>
              </c:extLst>
            </c:dLbl>
            <c:dLbl>
              <c:idx val="9"/>
              <c:layout>
                <c:manualLayout>
                  <c:x val="-3.8599904645849489E-2"/>
                  <c:y val="3.434097505655438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EB39-4E12-A934-CAB24E15B17F}"/>
                </c:ext>
              </c:extLst>
            </c:dLbl>
            <c:dLbl>
              <c:idx val="10"/>
              <c:layout>
                <c:manualLayout>
                  <c:x val="-3.0173632998035684E-2"/>
                  <c:y val="3.958982036612582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B39-4E12-A934-CAB24E15B17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'Движение рабочих мест'!$B$2:$L$2</c:f>
              <c:numCache>
                <c:formatCode>General</c:formatCode>
                <c:ptCount val="11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  <c:pt idx="10">
                  <c:v>2019</c:v>
                </c:pt>
              </c:numCache>
            </c:numRef>
          </c:cat>
          <c:val>
            <c:numRef>
              <c:f>'Движение рабочих мест'!$B$8:$L$8</c:f>
              <c:numCache>
                <c:formatCode>0.0</c:formatCode>
                <c:ptCount val="11"/>
                <c:pt idx="0">
                  <c:v>12.5735118018042</c:v>
                </c:pt>
                <c:pt idx="1">
                  <c:v>10.169353082117185</c:v>
                </c:pt>
                <c:pt idx="2">
                  <c:v>9.3170436409663751</c:v>
                </c:pt>
                <c:pt idx="3">
                  <c:v>9.5242051622909045</c:v>
                </c:pt>
                <c:pt idx="4">
                  <c:v>10.208823200089576</c:v>
                </c:pt>
                <c:pt idx="5">
                  <c:v>11.979669487194048</c:v>
                </c:pt>
                <c:pt idx="6">
                  <c:v>9</c:v>
                </c:pt>
                <c:pt idx="7">
                  <c:v>10.1</c:v>
                </c:pt>
                <c:pt idx="8">
                  <c:v>6.7</c:v>
                </c:pt>
                <c:pt idx="9">
                  <c:v>5.8</c:v>
                </c:pt>
                <c:pt idx="10">
                  <c:v>5.7594827651001559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EB39-4E12-A934-CAB24E15B17F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42034048"/>
        <c:axId val="142035968"/>
      </c:lineChart>
      <c:catAx>
        <c:axId val="14203404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 sz="1000"/>
                  <a:t>Годы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42035968"/>
        <c:crosses val="autoZero"/>
        <c:auto val="1"/>
        <c:lblAlgn val="ctr"/>
        <c:lblOffset val="100"/>
        <c:noMultiLvlLbl val="0"/>
      </c:catAx>
      <c:valAx>
        <c:axId val="142035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%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42034048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layout>
        <c:manualLayout>
          <c:xMode val="edge"/>
          <c:yMode val="edge"/>
          <c:x val="0.16648335631486832"/>
          <c:y val="0.39754043109861742"/>
          <c:w val="0.55179144436584382"/>
          <c:h val="0.2659181067410961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ru-RU"/>
    </a:p>
  </c:txPr>
  <c:externalData r:id="rId2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357265864473864"/>
          <c:y val="5.4596932141107814E-2"/>
          <c:w val="0.84444327663899021"/>
          <c:h val="0.6331761416081069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'Движение рабочих мест'!$A$5</c:f>
              <c:strCache>
                <c:ptCount val="1"/>
                <c:pt idx="0">
                  <c:v>Коэффициент создания рабочих мест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'Движение рабочих мест'!$B$4:$E$4</c:f>
              <c:strCache>
                <c:ptCount val="4"/>
                <c:pt idx="0">
                  <c:v>Апрель</c:v>
                </c:pt>
                <c:pt idx="1">
                  <c:v>Май</c:v>
                </c:pt>
                <c:pt idx="2">
                  <c:v>Июнь</c:v>
                </c:pt>
                <c:pt idx="3">
                  <c:v>Июль</c:v>
                </c:pt>
              </c:strCache>
            </c:strRef>
          </c:cat>
          <c:val>
            <c:numRef>
              <c:f>'Движение рабочих мест'!$B$5:$E$5</c:f>
              <c:numCache>
                <c:formatCode>0.0</c:formatCode>
                <c:ptCount val="4"/>
                <c:pt idx="0">
                  <c:v>1.1499999999999999</c:v>
                </c:pt>
                <c:pt idx="1">
                  <c:v>1.34</c:v>
                </c:pt>
                <c:pt idx="2">
                  <c:v>1.54</c:v>
                </c:pt>
                <c:pt idx="3">
                  <c:v>1.24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9A1-4D5F-AF73-19F3586E15A7}"/>
            </c:ext>
          </c:extLst>
        </c:ser>
        <c:ser>
          <c:idx val="1"/>
          <c:order val="1"/>
          <c:tx>
            <c:strRef>
              <c:f>'Движение рабочих мест'!$A$6</c:f>
              <c:strCache>
                <c:ptCount val="1"/>
                <c:pt idx="0">
                  <c:v>Коэффициент ликвидации рабочих мест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8.2881336376057296E-2"/>
                  <c:y val="0.1110556930212071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5E9-4C3D-A258-F775B96FAAB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'Движение рабочих мест'!$B$4:$E$4</c:f>
              <c:strCache>
                <c:ptCount val="4"/>
                <c:pt idx="0">
                  <c:v>Апрель</c:v>
                </c:pt>
                <c:pt idx="1">
                  <c:v>Май</c:v>
                </c:pt>
                <c:pt idx="2">
                  <c:v>Июнь</c:v>
                </c:pt>
                <c:pt idx="3">
                  <c:v>Июль</c:v>
                </c:pt>
              </c:strCache>
            </c:strRef>
          </c:cat>
          <c:val>
            <c:numRef>
              <c:f>'Движение рабочих мест'!$B$6:$E$6</c:f>
              <c:numCache>
                <c:formatCode>0.0</c:formatCode>
                <c:ptCount val="4"/>
                <c:pt idx="0">
                  <c:v>1.54</c:v>
                </c:pt>
                <c:pt idx="1">
                  <c:v>3.08</c:v>
                </c:pt>
                <c:pt idx="2">
                  <c:v>1.71</c:v>
                </c:pt>
                <c:pt idx="3">
                  <c:v>1.53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9A1-4D5F-AF73-19F3586E15A7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98079104"/>
        <c:axId val="98081024"/>
      </c:barChart>
      <c:catAx>
        <c:axId val="9807910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 sz="1400" dirty="0">
                    <a:solidFill>
                      <a:schemeClr val="tx1"/>
                    </a:solidFill>
                  </a:rPr>
                  <a:t> Динамика рабочих мест в пандемию</a:t>
                </a:r>
              </a:p>
            </c:rich>
          </c:tx>
          <c:layout>
            <c:manualLayout>
              <c:xMode val="edge"/>
              <c:yMode val="edge"/>
              <c:x val="0.11615342888572504"/>
              <c:y val="0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98081024"/>
        <c:crosses val="autoZero"/>
        <c:auto val="1"/>
        <c:lblAlgn val="ctr"/>
        <c:lblOffset val="100"/>
        <c:noMultiLvlLbl val="0"/>
      </c:catAx>
      <c:valAx>
        <c:axId val="98081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%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98079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 w="19050">
      <a:solidFill>
        <a:schemeClr val="tx1">
          <a:lumMod val="50000"/>
          <a:lumOff val="50000"/>
        </a:schemeClr>
      </a:solidFill>
    </a:ln>
    <a:effectLst/>
  </c:spPr>
  <c:txPr>
    <a:bodyPr/>
    <a:lstStyle/>
    <a:p>
      <a:pPr>
        <a:defRPr sz="2000"/>
      </a:pPr>
      <a:endParaRPr lang="ru-RU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8831607209230728E-2"/>
          <c:y val="2.038195588617011E-2"/>
          <c:w val="0.82648922783636203"/>
          <c:h val="0.92454781652596696"/>
        </c:manualLayout>
      </c:layout>
      <c:lineChart>
        <c:grouping val="standard"/>
        <c:varyColors val="0"/>
        <c:ser>
          <c:idx val="0"/>
          <c:order val="0"/>
          <c:tx>
            <c:strRef>
              <c:f>Лист1!$A$2</c:f>
              <c:strCache>
                <c:ptCount val="1"/>
                <c:pt idx="0">
                  <c:v>Занятые в экономике</c:v>
                </c:pt>
              </c:strCache>
            </c:strRef>
          </c:tx>
          <c:spPr>
            <a:ln w="38100"/>
          </c:spPr>
          <c:marker>
            <c:symbol val="none"/>
          </c:marker>
          <c:dLbls>
            <c:dLbl>
              <c:idx val="0"/>
              <c:layout>
                <c:manualLayout>
                  <c:x val="-2.6879702828685771E-2"/>
                  <c:y val="-6.3313173377558388E-2"/>
                </c:manualLayout>
              </c:layout>
              <c:tx>
                <c:rich>
                  <a:bodyPr/>
                  <a:lstStyle/>
                  <a:p>
                    <a:r>
                      <a:rPr lang="ru-RU" sz="1600" dirty="0"/>
                      <a:t>65,2 млн чел.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019A-4636-AA53-8CC8DDAEEA25}"/>
                </c:ext>
              </c:extLst>
            </c:dLbl>
            <c:dLbl>
              <c:idx val="18"/>
              <c:layout>
                <c:manualLayout>
                  <c:x val="-4.342105841556932E-2"/>
                  <c:y val="-6.6798492878728397E-2"/>
                </c:manualLayout>
              </c:layout>
              <c:tx>
                <c:rich>
                  <a:bodyPr/>
                  <a:lstStyle/>
                  <a:p>
                    <a:r>
                      <a:rPr lang="ru-RU" sz="1600" dirty="0"/>
                      <a:t>72,4 млн чел.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593F-4A66-8669-9F752A63B802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Лист1!$B$1:$T$1</c:f>
              <c:numCache>
                <c:formatCode>General</c:formatCode>
                <c:ptCount val="19"/>
                <c:pt idx="0">
                  <c:v>2000</c:v>
                </c:pt>
                <c:pt idx="5">
                  <c:v>2005</c:v>
                </c:pt>
                <c:pt idx="10">
                  <c:v>2010</c:v>
                </c:pt>
                <c:pt idx="15">
                  <c:v>2015</c:v>
                </c:pt>
                <c:pt idx="18">
                  <c:v>2018</c:v>
                </c:pt>
              </c:numCache>
            </c:numRef>
          </c:cat>
          <c:val>
            <c:numRef>
              <c:f>Лист1!$B$2:$T$2</c:f>
              <c:numCache>
                <c:formatCode>General</c:formatCode>
                <c:ptCount val="19"/>
                <c:pt idx="0">
                  <c:v>65273</c:v>
                </c:pt>
                <c:pt idx="1">
                  <c:v>65124</c:v>
                </c:pt>
                <c:pt idx="2">
                  <c:v>66266</c:v>
                </c:pt>
                <c:pt idx="3">
                  <c:v>67152</c:v>
                </c:pt>
                <c:pt idx="4">
                  <c:v>67134</c:v>
                </c:pt>
                <c:pt idx="5">
                  <c:v>68603</c:v>
                </c:pt>
                <c:pt idx="6">
                  <c:v>69157</c:v>
                </c:pt>
                <c:pt idx="7">
                  <c:v>70814</c:v>
                </c:pt>
                <c:pt idx="8">
                  <c:v>70603</c:v>
                </c:pt>
                <c:pt idx="9">
                  <c:v>69285</c:v>
                </c:pt>
                <c:pt idx="10">
                  <c:v>69934</c:v>
                </c:pt>
                <c:pt idx="11">
                  <c:v>70857</c:v>
                </c:pt>
                <c:pt idx="12">
                  <c:v>71545</c:v>
                </c:pt>
                <c:pt idx="13">
                  <c:v>71391</c:v>
                </c:pt>
                <c:pt idx="14">
                  <c:v>71539</c:v>
                </c:pt>
                <c:pt idx="15">
                  <c:v>72324</c:v>
                </c:pt>
                <c:pt idx="16">
                  <c:v>72393</c:v>
                </c:pt>
                <c:pt idx="17">
                  <c:v>72142</c:v>
                </c:pt>
                <c:pt idx="18">
                  <c:v>72354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1-593F-4A66-8669-9F752A63B802}"/>
            </c:ext>
          </c:extLst>
        </c:ser>
        <c:ser>
          <c:idx val="1"/>
          <c:order val="1"/>
          <c:tx>
            <c:strRef>
              <c:f>Лист1!$A$3</c:f>
              <c:strCache>
                <c:ptCount val="1"/>
                <c:pt idx="0">
                  <c:v>Среднесписочная численность работников организаций</c:v>
                </c:pt>
              </c:strCache>
            </c:strRef>
          </c:tx>
          <c:spPr>
            <a:ln w="38100"/>
          </c:spPr>
          <c:marker>
            <c:symbol val="none"/>
          </c:marker>
          <c:dLbls>
            <c:dLbl>
              <c:idx val="0"/>
              <c:layout>
                <c:manualLayout>
                  <c:x val="-1.8609025035244014E-2"/>
                  <c:y val="7.0347970419509326E-2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51,2 млн чел. 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019A-4636-AA53-8CC8DDAEEA25}"/>
                </c:ext>
              </c:extLst>
            </c:dLbl>
            <c:dLbl>
              <c:idx val="18"/>
              <c:layout>
                <c:manualLayout>
                  <c:x val="-2.2744363931964884E-2"/>
                  <c:y val="8.0158191454474059E-2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44,1 млн чел.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593F-4A66-8669-9F752A63B80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/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Лист1!$B$1:$T$1</c:f>
              <c:numCache>
                <c:formatCode>General</c:formatCode>
                <c:ptCount val="19"/>
                <c:pt idx="0">
                  <c:v>2000</c:v>
                </c:pt>
                <c:pt idx="5">
                  <c:v>2005</c:v>
                </c:pt>
                <c:pt idx="10">
                  <c:v>2010</c:v>
                </c:pt>
                <c:pt idx="15">
                  <c:v>2015</c:v>
                </c:pt>
                <c:pt idx="18">
                  <c:v>2018</c:v>
                </c:pt>
              </c:numCache>
            </c:numRef>
          </c:cat>
          <c:val>
            <c:numRef>
              <c:f>Лист1!$B$3:$T$3</c:f>
              <c:numCache>
                <c:formatCode>General</c:formatCode>
                <c:ptCount val="19"/>
                <c:pt idx="0">
                  <c:v>51238</c:v>
                </c:pt>
                <c:pt idx="1">
                  <c:v>50613</c:v>
                </c:pt>
                <c:pt idx="2">
                  <c:v>50615</c:v>
                </c:pt>
                <c:pt idx="3">
                  <c:v>49882</c:v>
                </c:pt>
                <c:pt idx="4">
                  <c:v>49130</c:v>
                </c:pt>
                <c:pt idx="5">
                  <c:v>48197</c:v>
                </c:pt>
                <c:pt idx="6">
                  <c:v>48096</c:v>
                </c:pt>
                <c:pt idx="7">
                  <c:v>48944</c:v>
                </c:pt>
                <c:pt idx="8">
                  <c:v>49363</c:v>
                </c:pt>
                <c:pt idx="9">
                  <c:v>47428</c:v>
                </c:pt>
                <c:pt idx="10">
                  <c:v>46719</c:v>
                </c:pt>
                <c:pt idx="11">
                  <c:v>45872</c:v>
                </c:pt>
                <c:pt idx="12">
                  <c:v>45898</c:v>
                </c:pt>
                <c:pt idx="13">
                  <c:v>45816</c:v>
                </c:pt>
                <c:pt idx="14">
                  <c:v>45486</c:v>
                </c:pt>
                <c:pt idx="15">
                  <c:v>45107</c:v>
                </c:pt>
                <c:pt idx="16">
                  <c:v>44446</c:v>
                </c:pt>
                <c:pt idx="17">
                  <c:v>44299</c:v>
                </c:pt>
                <c:pt idx="18">
                  <c:v>44150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3-593F-4A66-8669-9F752A63B8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01055488"/>
        <c:axId val="105128704"/>
      </c:lineChart>
      <c:catAx>
        <c:axId val="1010554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05128704"/>
        <c:crosses val="autoZero"/>
        <c:auto val="1"/>
        <c:lblAlgn val="ctr"/>
        <c:lblOffset val="100"/>
        <c:noMultiLvlLbl val="0"/>
      </c:catAx>
      <c:valAx>
        <c:axId val="105128704"/>
        <c:scaling>
          <c:orientation val="minMax"/>
          <c:min val="20000"/>
        </c:scaling>
        <c:delete val="0"/>
        <c:axPos val="l"/>
        <c:majorGridlines>
          <c:spPr>
            <a:ln>
              <a:prstDash val="sysDash"/>
            </a:ln>
          </c:spPr>
        </c:majorGridlines>
        <c:numFmt formatCode="General" sourceLinked="1"/>
        <c:majorTickMark val="out"/>
        <c:minorTickMark val="none"/>
        <c:tickLblPos val="nextTo"/>
        <c:crossAx val="10105548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0712758220573441"/>
          <c:y val="0.64877299847126124"/>
          <c:w val="0.78923240423167962"/>
          <c:h val="0.16555953862754344"/>
        </c:manualLayout>
      </c:layout>
      <c:overlay val="0"/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173BABA-C512-434C-B4F5-999B18EC3EEE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2466B7B-2CC4-452F-9C8B-271761A56D38}">
      <dgm:prSet phldrT="[Текст]" custT="1"/>
      <dgm:spPr/>
      <dgm:t>
        <a:bodyPr/>
        <a:lstStyle/>
        <a:p>
          <a:r>
            <a:rPr lang="ru-RU" sz="2400" dirty="0"/>
            <a:t>1.</a:t>
          </a:r>
        </a:p>
      </dgm:t>
    </dgm:pt>
    <dgm:pt modelId="{7DE408FF-EF74-40F6-B365-42DAB06AFA5D}" type="parTrans" cxnId="{66A28BA5-51FF-4E96-86D1-D551E1E980F6}">
      <dgm:prSet/>
      <dgm:spPr/>
      <dgm:t>
        <a:bodyPr/>
        <a:lstStyle/>
        <a:p>
          <a:endParaRPr lang="ru-RU"/>
        </a:p>
      </dgm:t>
    </dgm:pt>
    <dgm:pt modelId="{0960F226-7D88-4F20-88C1-4594B07E5275}" type="sibTrans" cxnId="{66A28BA5-51FF-4E96-86D1-D551E1E980F6}">
      <dgm:prSet/>
      <dgm:spPr/>
      <dgm:t>
        <a:bodyPr/>
        <a:lstStyle/>
        <a:p>
          <a:endParaRPr lang="ru-RU"/>
        </a:p>
      </dgm:t>
    </dgm:pt>
    <dgm:pt modelId="{2B2CAE7A-DD6A-4C7C-9ED6-60A45EB5E5B3}">
      <dgm:prSet phldrT="[Текст]" custT="1"/>
      <dgm:spPr/>
      <dgm:t>
        <a:bodyPr/>
        <a:lstStyle/>
        <a:p>
          <a:pPr>
            <a:buNone/>
          </a:pPr>
          <a:r>
            <a:rPr lang="ru-RU" sz="1600" dirty="0">
              <a:solidFill>
                <a:srgbClr val="00B050"/>
              </a:solidFill>
            </a:rPr>
            <a:t>а) сохранение населения, здоровье и благополучие людей;</a:t>
          </a:r>
        </a:p>
      </dgm:t>
    </dgm:pt>
    <dgm:pt modelId="{695E0C3A-90EE-43E9-9DE0-3F4EF9E6830C}" type="parTrans" cxnId="{E511FB54-3C8B-4BCC-A682-5CFC13C50018}">
      <dgm:prSet/>
      <dgm:spPr/>
      <dgm:t>
        <a:bodyPr/>
        <a:lstStyle/>
        <a:p>
          <a:endParaRPr lang="ru-RU"/>
        </a:p>
      </dgm:t>
    </dgm:pt>
    <dgm:pt modelId="{B8D42B53-D59B-448B-80B9-34C48EE63DC1}" type="sibTrans" cxnId="{E511FB54-3C8B-4BCC-A682-5CFC13C50018}">
      <dgm:prSet/>
      <dgm:spPr/>
      <dgm:t>
        <a:bodyPr/>
        <a:lstStyle/>
        <a:p>
          <a:endParaRPr lang="ru-RU"/>
        </a:p>
      </dgm:t>
    </dgm:pt>
    <dgm:pt modelId="{64469214-EC8F-4859-BD3A-588F3104F8C1}">
      <dgm:prSet phldrT="[Текст]" custT="1"/>
      <dgm:spPr/>
      <dgm:t>
        <a:bodyPr/>
        <a:lstStyle/>
        <a:p>
          <a:r>
            <a:rPr lang="ru-RU" sz="2400" dirty="0"/>
            <a:t>5.</a:t>
          </a:r>
        </a:p>
      </dgm:t>
    </dgm:pt>
    <dgm:pt modelId="{B7E71D46-B69D-486C-AFDC-A96A75661B8B}" type="parTrans" cxnId="{B5D07964-4D21-4E5C-81C7-B9B4BEC15573}">
      <dgm:prSet/>
      <dgm:spPr/>
      <dgm:t>
        <a:bodyPr/>
        <a:lstStyle/>
        <a:p>
          <a:endParaRPr lang="ru-RU"/>
        </a:p>
      </dgm:t>
    </dgm:pt>
    <dgm:pt modelId="{02DFEA16-9036-4F2E-BD80-089A42A26FE8}" type="sibTrans" cxnId="{B5D07964-4D21-4E5C-81C7-B9B4BEC15573}">
      <dgm:prSet/>
      <dgm:spPr/>
      <dgm:t>
        <a:bodyPr/>
        <a:lstStyle/>
        <a:p>
          <a:endParaRPr lang="ru-RU"/>
        </a:p>
      </dgm:t>
    </dgm:pt>
    <dgm:pt modelId="{09600830-70AB-4023-AC6C-B10BE79D2B50}">
      <dgm:prSet phldrT="[Текст]" custT="1"/>
      <dgm:spPr/>
      <dgm:t>
        <a:bodyPr/>
        <a:lstStyle/>
        <a:p>
          <a:pPr>
            <a:buNone/>
          </a:pPr>
          <a:r>
            <a:rPr lang="ru-RU" sz="1600" b="0" i="0" dirty="0">
              <a:highlight>
                <a:srgbClr val="FFFF00"/>
              </a:highlight>
            </a:rPr>
            <a:t>д) цифровая трансформация</a:t>
          </a:r>
          <a:endParaRPr lang="ru-RU" sz="1600" dirty="0">
            <a:highlight>
              <a:srgbClr val="FFFF00"/>
            </a:highlight>
          </a:endParaRPr>
        </a:p>
      </dgm:t>
    </dgm:pt>
    <dgm:pt modelId="{6029EF2C-F4BD-418F-8A0F-3DFFE13F382B}" type="parTrans" cxnId="{9ED6A778-D325-4FC3-BF8E-10B6722C586D}">
      <dgm:prSet/>
      <dgm:spPr/>
      <dgm:t>
        <a:bodyPr/>
        <a:lstStyle/>
        <a:p>
          <a:endParaRPr lang="ru-RU"/>
        </a:p>
      </dgm:t>
    </dgm:pt>
    <dgm:pt modelId="{3349FB0C-59C2-4649-BF17-192C7951A8E8}" type="sibTrans" cxnId="{9ED6A778-D325-4FC3-BF8E-10B6722C586D}">
      <dgm:prSet/>
      <dgm:spPr/>
      <dgm:t>
        <a:bodyPr/>
        <a:lstStyle/>
        <a:p>
          <a:endParaRPr lang="ru-RU"/>
        </a:p>
      </dgm:t>
    </dgm:pt>
    <dgm:pt modelId="{E9803109-F153-4422-9C16-4C674C71BC28}">
      <dgm:prSet custT="1"/>
      <dgm:spPr/>
      <dgm:t>
        <a:bodyPr/>
        <a:lstStyle/>
        <a:p>
          <a:r>
            <a:rPr lang="ru-RU" sz="2400" dirty="0"/>
            <a:t>4.</a:t>
          </a:r>
        </a:p>
      </dgm:t>
    </dgm:pt>
    <dgm:pt modelId="{62DF40AE-CC87-4D61-8EF7-75CFCA602CAB}" type="parTrans" cxnId="{C4131637-497F-4965-A386-B14C7B853636}">
      <dgm:prSet/>
      <dgm:spPr/>
      <dgm:t>
        <a:bodyPr/>
        <a:lstStyle/>
        <a:p>
          <a:endParaRPr lang="ru-RU"/>
        </a:p>
      </dgm:t>
    </dgm:pt>
    <dgm:pt modelId="{D0F02C05-D444-41DF-8DF6-283696DCF139}" type="sibTrans" cxnId="{C4131637-497F-4965-A386-B14C7B853636}">
      <dgm:prSet/>
      <dgm:spPr/>
      <dgm:t>
        <a:bodyPr/>
        <a:lstStyle/>
        <a:p>
          <a:endParaRPr lang="ru-RU"/>
        </a:p>
      </dgm:t>
    </dgm:pt>
    <dgm:pt modelId="{9DAE39D2-1F7C-47E5-B1E0-37772FD8D48C}">
      <dgm:prSet custT="1"/>
      <dgm:spPr/>
      <dgm:t>
        <a:bodyPr/>
        <a:lstStyle/>
        <a:p>
          <a:pPr>
            <a:buNone/>
          </a:pPr>
          <a:r>
            <a:rPr lang="ru-RU" sz="1600" dirty="0">
              <a:highlight>
                <a:srgbClr val="FFFF00"/>
              </a:highlight>
            </a:rPr>
            <a:t>г) достойный, эффективный труд и успешное предпринимательство;</a:t>
          </a:r>
        </a:p>
      </dgm:t>
    </dgm:pt>
    <dgm:pt modelId="{037DC47E-32BF-4693-AE1A-B593A5D4BA83}" type="parTrans" cxnId="{89B35F12-22E0-4C7B-81E8-09A2898A3E01}">
      <dgm:prSet/>
      <dgm:spPr/>
      <dgm:t>
        <a:bodyPr/>
        <a:lstStyle/>
        <a:p>
          <a:endParaRPr lang="ru-RU"/>
        </a:p>
      </dgm:t>
    </dgm:pt>
    <dgm:pt modelId="{0A6836A5-18BB-4761-8089-5FED8A1AAE6E}" type="sibTrans" cxnId="{89B35F12-22E0-4C7B-81E8-09A2898A3E01}">
      <dgm:prSet/>
      <dgm:spPr/>
      <dgm:t>
        <a:bodyPr/>
        <a:lstStyle/>
        <a:p>
          <a:endParaRPr lang="ru-RU"/>
        </a:p>
      </dgm:t>
    </dgm:pt>
    <dgm:pt modelId="{F5DE2E8B-5191-45B1-B709-FC8F977C455C}">
      <dgm:prSet custT="1"/>
      <dgm:spPr/>
      <dgm:t>
        <a:bodyPr/>
        <a:lstStyle/>
        <a:p>
          <a:r>
            <a:rPr lang="ru-RU" sz="2400" dirty="0"/>
            <a:t>3.</a:t>
          </a:r>
        </a:p>
      </dgm:t>
    </dgm:pt>
    <dgm:pt modelId="{CCAD74B7-D351-4E70-922F-6B87E4935BC3}" type="parTrans" cxnId="{A040FA2A-7450-4C99-8E4A-EBD3395A30FB}">
      <dgm:prSet/>
      <dgm:spPr/>
      <dgm:t>
        <a:bodyPr/>
        <a:lstStyle/>
        <a:p>
          <a:endParaRPr lang="ru-RU"/>
        </a:p>
      </dgm:t>
    </dgm:pt>
    <dgm:pt modelId="{BE8FA6E0-A785-43A9-B1AC-C04E968D8276}" type="sibTrans" cxnId="{A040FA2A-7450-4C99-8E4A-EBD3395A30FB}">
      <dgm:prSet/>
      <dgm:spPr/>
      <dgm:t>
        <a:bodyPr/>
        <a:lstStyle/>
        <a:p>
          <a:endParaRPr lang="ru-RU"/>
        </a:p>
      </dgm:t>
    </dgm:pt>
    <dgm:pt modelId="{C4B18FE6-1D6C-43AD-AB0C-0F6144961078}">
      <dgm:prSet custT="1"/>
      <dgm:spPr/>
      <dgm:t>
        <a:bodyPr/>
        <a:lstStyle/>
        <a:p>
          <a:pPr>
            <a:buNone/>
          </a:pPr>
          <a:r>
            <a:rPr lang="ru-RU" sz="1600" dirty="0">
              <a:solidFill>
                <a:srgbClr val="00B050"/>
              </a:solidFill>
            </a:rPr>
            <a:t>в) комфортная и безопасная среда для жизни;    </a:t>
          </a:r>
        </a:p>
      </dgm:t>
    </dgm:pt>
    <dgm:pt modelId="{54EE79EA-ED20-48FD-97BB-1FBBBAE39A0E}" type="parTrans" cxnId="{86EF0E33-5011-4FBC-832D-8A78853103D0}">
      <dgm:prSet/>
      <dgm:spPr/>
      <dgm:t>
        <a:bodyPr/>
        <a:lstStyle/>
        <a:p>
          <a:endParaRPr lang="ru-RU"/>
        </a:p>
      </dgm:t>
    </dgm:pt>
    <dgm:pt modelId="{B3F03CC2-7E0F-47F6-AD0B-5EC9297A15F5}" type="sibTrans" cxnId="{86EF0E33-5011-4FBC-832D-8A78853103D0}">
      <dgm:prSet/>
      <dgm:spPr/>
      <dgm:t>
        <a:bodyPr/>
        <a:lstStyle/>
        <a:p>
          <a:endParaRPr lang="ru-RU"/>
        </a:p>
      </dgm:t>
    </dgm:pt>
    <dgm:pt modelId="{05D058D1-DD49-442A-8251-C076722E94A3}">
      <dgm:prSet phldrT="[Текст]" custT="1"/>
      <dgm:spPr/>
      <dgm:t>
        <a:bodyPr/>
        <a:lstStyle/>
        <a:p>
          <a:r>
            <a:rPr lang="ru-RU" sz="2400" dirty="0"/>
            <a:t>2.</a:t>
          </a:r>
        </a:p>
      </dgm:t>
    </dgm:pt>
    <dgm:pt modelId="{8BD40AB9-A778-40C5-98C4-0034BAF40E5B}" type="sibTrans" cxnId="{2EF5F6D1-20A1-4206-89A2-19B406452DE1}">
      <dgm:prSet/>
      <dgm:spPr/>
      <dgm:t>
        <a:bodyPr/>
        <a:lstStyle/>
        <a:p>
          <a:endParaRPr lang="ru-RU"/>
        </a:p>
      </dgm:t>
    </dgm:pt>
    <dgm:pt modelId="{2DF5BD12-FE3A-4203-A56D-22850537164B}" type="parTrans" cxnId="{2EF5F6D1-20A1-4206-89A2-19B406452DE1}">
      <dgm:prSet/>
      <dgm:spPr/>
      <dgm:t>
        <a:bodyPr/>
        <a:lstStyle/>
        <a:p>
          <a:endParaRPr lang="ru-RU"/>
        </a:p>
      </dgm:t>
    </dgm:pt>
    <dgm:pt modelId="{76D08C7F-92D0-4B0B-B7B4-379FB556B6A9}">
      <dgm:prSet phldrT="[Текст]" custT="1"/>
      <dgm:spPr/>
      <dgm:t>
        <a:bodyPr/>
        <a:lstStyle/>
        <a:p>
          <a:pPr>
            <a:buNone/>
          </a:pPr>
          <a:r>
            <a:rPr lang="ru-RU" sz="1600" dirty="0">
              <a:highlight>
                <a:srgbClr val="FFFF00"/>
              </a:highlight>
            </a:rPr>
            <a:t>б)возможности для самореализации и развития талантов;</a:t>
          </a:r>
        </a:p>
      </dgm:t>
    </dgm:pt>
    <dgm:pt modelId="{0501E230-3F4A-4E82-960B-EB5713362D29}" type="sibTrans" cxnId="{3DF97C16-764F-4BDC-B00E-17C3DA7BA81E}">
      <dgm:prSet/>
      <dgm:spPr/>
      <dgm:t>
        <a:bodyPr/>
        <a:lstStyle/>
        <a:p>
          <a:endParaRPr lang="ru-RU"/>
        </a:p>
      </dgm:t>
    </dgm:pt>
    <dgm:pt modelId="{6949B739-3831-4CD2-BB51-C6562742091F}" type="parTrans" cxnId="{3DF97C16-764F-4BDC-B00E-17C3DA7BA81E}">
      <dgm:prSet/>
      <dgm:spPr/>
      <dgm:t>
        <a:bodyPr/>
        <a:lstStyle/>
        <a:p>
          <a:endParaRPr lang="ru-RU"/>
        </a:p>
      </dgm:t>
    </dgm:pt>
    <dgm:pt modelId="{401633F6-255A-4C24-A0F2-C8B5573FF367}" type="pres">
      <dgm:prSet presAssocID="{D173BABA-C512-434C-B4F5-999B18EC3EEE}" presName="linearFlow" presStyleCnt="0">
        <dgm:presLayoutVars>
          <dgm:dir/>
          <dgm:animLvl val="lvl"/>
          <dgm:resizeHandles val="exact"/>
        </dgm:presLayoutVars>
      </dgm:prSet>
      <dgm:spPr/>
    </dgm:pt>
    <dgm:pt modelId="{B22D2564-5726-4FBD-8810-F6AE49601FD0}" type="pres">
      <dgm:prSet presAssocID="{E2466B7B-2CC4-452F-9C8B-271761A56D38}" presName="composite" presStyleCnt="0"/>
      <dgm:spPr/>
    </dgm:pt>
    <dgm:pt modelId="{787DA446-E236-4EF6-A8BC-8321300B6188}" type="pres">
      <dgm:prSet presAssocID="{E2466B7B-2CC4-452F-9C8B-271761A56D38}" presName="parentText" presStyleLbl="alignNode1" presStyleIdx="0" presStyleCnt="5">
        <dgm:presLayoutVars>
          <dgm:chMax val="1"/>
          <dgm:bulletEnabled val="1"/>
        </dgm:presLayoutVars>
      </dgm:prSet>
      <dgm:spPr/>
    </dgm:pt>
    <dgm:pt modelId="{8F21C014-D962-48A3-8717-74B87BD6E64A}" type="pres">
      <dgm:prSet presAssocID="{E2466B7B-2CC4-452F-9C8B-271761A56D38}" presName="descendantText" presStyleLbl="alignAcc1" presStyleIdx="0" presStyleCnt="5">
        <dgm:presLayoutVars>
          <dgm:bulletEnabled val="1"/>
        </dgm:presLayoutVars>
      </dgm:prSet>
      <dgm:spPr/>
    </dgm:pt>
    <dgm:pt modelId="{6FD7775A-FEDC-411D-845C-5E1DCCD75914}" type="pres">
      <dgm:prSet presAssocID="{0960F226-7D88-4F20-88C1-4594B07E5275}" presName="sp" presStyleCnt="0"/>
      <dgm:spPr/>
    </dgm:pt>
    <dgm:pt modelId="{2A2AF854-F875-4CDE-8508-5B7BBA46528E}" type="pres">
      <dgm:prSet presAssocID="{05D058D1-DD49-442A-8251-C076722E94A3}" presName="composite" presStyleCnt="0"/>
      <dgm:spPr/>
    </dgm:pt>
    <dgm:pt modelId="{9F186C6C-0EDB-4B3A-ADF7-1C77D4BF0469}" type="pres">
      <dgm:prSet presAssocID="{05D058D1-DD49-442A-8251-C076722E94A3}" presName="parentText" presStyleLbl="alignNode1" presStyleIdx="1" presStyleCnt="5">
        <dgm:presLayoutVars>
          <dgm:chMax val="1"/>
          <dgm:bulletEnabled val="1"/>
        </dgm:presLayoutVars>
      </dgm:prSet>
      <dgm:spPr/>
    </dgm:pt>
    <dgm:pt modelId="{654622B2-E1C2-48EC-9F8D-D488C47D8F2B}" type="pres">
      <dgm:prSet presAssocID="{05D058D1-DD49-442A-8251-C076722E94A3}" presName="descendantText" presStyleLbl="alignAcc1" presStyleIdx="1" presStyleCnt="5">
        <dgm:presLayoutVars>
          <dgm:bulletEnabled val="1"/>
        </dgm:presLayoutVars>
      </dgm:prSet>
      <dgm:spPr/>
    </dgm:pt>
    <dgm:pt modelId="{EC885EE1-9D11-4EE9-A895-8BAE0B98E08D}" type="pres">
      <dgm:prSet presAssocID="{8BD40AB9-A778-40C5-98C4-0034BAF40E5B}" presName="sp" presStyleCnt="0"/>
      <dgm:spPr/>
    </dgm:pt>
    <dgm:pt modelId="{D3995B4F-C015-4B08-B587-EC347A252D4A}" type="pres">
      <dgm:prSet presAssocID="{F5DE2E8B-5191-45B1-B709-FC8F977C455C}" presName="composite" presStyleCnt="0"/>
      <dgm:spPr/>
    </dgm:pt>
    <dgm:pt modelId="{D25940AB-83B3-491D-88ED-15B1CFE60C52}" type="pres">
      <dgm:prSet presAssocID="{F5DE2E8B-5191-45B1-B709-FC8F977C455C}" presName="parentText" presStyleLbl="alignNode1" presStyleIdx="2" presStyleCnt="5" custLinFactNeighborX="0" custLinFactNeighborY="2219">
        <dgm:presLayoutVars>
          <dgm:chMax val="1"/>
          <dgm:bulletEnabled val="1"/>
        </dgm:presLayoutVars>
      </dgm:prSet>
      <dgm:spPr/>
    </dgm:pt>
    <dgm:pt modelId="{2EF323C3-419F-47D5-BF9F-1440374E4462}" type="pres">
      <dgm:prSet presAssocID="{F5DE2E8B-5191-45B1-B709-FC8F977C455C}" presName="descendantText" presStyleLbl="alignAcc1" presStyleIdx="2" presStyleCnt="5">
        <dgm:presLayoutVars>
          <dgm:bulletEnabled val="1"/>
        </dgm:presLayoutVars>
      </dgm:prSet>
      <dgm:spPr/>
    </dgm:pt>
    <dgm:pt modelId="{34B570B1-FDE3-4667-80BA-92C2ABC1DC95}" type="pres">
      <dgm:prSet presAssocID="{BE8FA6E0-A785-43A9-B1AC-C04E968D8276}" presName="sp" presStyleCnt="0"/>
      <dgm:spPr/>
    </dgm:pt>
    <dgm:pt modelId="{C254CD9A-D5AE-471B-A321-5B85E1B58D00}" type="pres">
      <dgm:prSet presAssocID="{E9803109-F153-4422-9C16-4C674C71BC28}" presName="composite" presStyleCnt="0"/>
      <dgm:spPr/>
    </dgm:pt>
    <dgm:pt modelId="{5EAB927E-0DB7-425D-A2C0-39A9CF1BFE98}" type="pres">
      <dgm:prSet presAssocID="{E9803109-F153-4422-9C16-4C674C71BC28}" presName="parentText" presStyleLbl="alignNode1" presStyleIdx="3" presStyleCnt="5">
        <dgm:presLayoutVars>
          <dgm:chMax val="1"/>
          <dgm:bulletEnabled val="1"/>
        </dgm:presLayoutVars>
      </dgm:prSet>
      <dgm:spPr/>
    </dgm:pt>
    <dgm:pt modelId="{E63C8B3C-A24A-43FA-9106-DEF7DD508BB4}" type="pres">
      <dgm:prSet presAssocID="{E9803109-F153-4422-9C16-4C674C71BC28}" presName="descendantText" presStyleLbl="alignAcc1" presStyleIdx="3" presStyleCnt="5">
        <dgm:presLayoutVars>
          <dgm:bulletEnabled val="1"/>
        </dgm:presLayoutVars>
      </dgm:prSet>
      <dgm:spPr/>
    </dgm:pt>
    <dgm:pt modelId="{AC57C2CC-3D73-4027-B4DE-1A64B060FA54}" type="pres">
      <dgm:prSet presAssocID="{D0F02C05-D444-41DF-8DF6-283696DCF139}" presName="sp" presStyleCnt="0"/>
      <dgm:spPr/>
    </dgm:pt>
    <dgm:pt modelId="{0A272D23-AE62-494D-9830-BE78D0A90F53}" type="pres">
      <dgm:prSet presAssocID="{64469214-EC8F-4859-BD3A-588F3104F8C1}" presName="composite" presStyleCnt="0"/>
      <dgm:spPr/>
    </dgm:pt>
    <dgm:pt modelId="{CE1683E7-E52E-4A8A-8439-014A28C14E7D}" type="pres">
      <dgm:prSet presAssocID="{64469214-EC8F-4859-BD3A-588F3104F8C1}" presName="parentText" presStyleLbl="alignNode1" presStyleIdx="4" presStyleCnt="5">
        <dgm:presLayoutVars>
          <dgm:chMax val="1"/>
          <dgm:bulletEnabled val="1"/>
        </dgm:presLayoutVars>
      </dgm:prSet>
      <dgm:spPr/>
    </dgm:pt>
    <dgm:pt modelId="{98882369-A965-4097-B3EF-2A7478E5B698}" type="pres">
      <dgm:prSet presAssocID="{64469214-EC8F-4859-BD3A-588F3104F8C1}" presName="descendantText" presStyleLbl="alignAcc1" presStyleIdx="4" presStyleCnt="5">
        <dgm:presLayoutVars>
          <dgm:bulletEnabled val="1"/>
        </dgm:presLayoutVars>
      </dgm:prSet>
      <dgm:spPr/>
    </dgm:pt>
  </dgm:ptLst>
  <dgm:cxnLst>
    <dgm:cxn modelId="{89B35F12-22E0-4C7B-81E8-09A2898A3E01}" srcId="{E9803109-F153-4422-9C16-4C674C71BC28}" destId="{9DAE39D2-1F7C-47E5-B1E0-37772FD8D48C}" srcOrd="0" destOrd="0" parTransId="{037DC47E-32BF-4693-AE1A-B593A5D4BA83}" sibTransId="{0A6836A5-18BB-4761-8089-5FED8A1AAE6E}"/>
    <dgm:cxn modelId="{3DF97C16-764F-4BDC-B00E-17C3DA7BA81E}" srcId="{05D058D1-DD49-442A-8251-C076722E94A3}" destId="{76D08C7F-92D0-4B0B-B7B4-379FB556B6A9}" srcOrd="0" destOrd="0" parTransId="{6949B739-3831-4CD2-BB51-C6562742091F}" sibTransId="{0501E230-3F4A-4E82-960B-EB5713362D29}"/>
    <dgm:cxn modelId="{33363518-8911-4475-AC68-13BAAC6E1B60}" type="presOf" srcId="{E9803109-F153-4422-9C16-4C674C71BC28}" destId="{5EAB927E-0DB7-425D-A2C0-39A9CF1BFE98}" srcOrd="0" destOrd="0" presId="urn:microsoft.com/office/officeart/2005/8/layout/chevron2"/>
    <dgm:cxn modelId="{D621711C-B61F-4A23-97EC-D0FE74BB9B5A}" type="presOf" srcId="{D173BABA-C512-434C-B4F5-999B18EC3EEE}" destId="{401633F6-255A-4C24-A0F2-C8B5573FF367}" srcOrd="0" destOrd="0" presId="urn:microsoft.com/office/officeart/2005/8/layout/chevron2"/>
    <dgm:cxn modelId="{A040FA2A-7450-4C99-8E4A-EBD3395A30FB}" srcId="{D173BABA-C512-434C-B4F5-999B18EC3EEE}" destId="{F5DE2E8B-5191-45B1-B709-FC8F977C455C}" srcOrd="2" destOrd="0" parTransId="{CCAD74B7-D351-4E70-922F-6B87E4935BC3}" sibTransId="{BE8FA6E0-A785-43A9-B1AC-C04E968D8276}"/>
    <dgm:cxn modelId="{86EF0E33-5011-4FBC-832D-8A78853103D0}" srcId="{F5DE2E8B-5191-45B1-B709-FC8F977C455C}" destId="{C4B18FE6-1D6C-43AD-AB0C-0F6144961078}" srcOrd="0" destOrd="0" parTransId="{54EE79EA-ED20-48FD-97BB-1FBBBAE39A0E}" sibTransId="{B3F03CC2-7E0F-47F6-AD0B-5EC9297A15F5}"/>
    <dgm:cxn modelId="{C4131637-497F-4965-A386-B14C7B853636}" srcId="{D173BABA-C512-434C-B4F5-999B18EC3EEE}" destId="{E9803109-F153-4422-9C16-4C674C71BC28}" srcOrd="3" destOrd="0" parTransId="{62DF40AE-CC87-4D61-8EF7-75CFCA602CAB}" sibTransId="{D0F02C05-D444-41DF-8DF6-283696DCF139}"/>
    <dgm:cxn modelId="{FC952843-5E5D-47FB-8B67-EA47F3ED33DD}" type="presOf" srcId="{09600830-70AB-4023-AC6C-B10BE79D2B50}" destId="{98882369-A965-4097-B3EF-2A7478E5B698}" srcOrd="0" destOrd="0" presId="urn:microsoft.com/office/officeart/2005/8/layout/chevron2"/>
    <dgm:cxn modelId="{B5D07964-4D21-4E5C-81C7-B9B4BEC15573}" srcId="{D173BABA-C512-434C-B4F5-999B18EC3EEE}" destId="{64469214-EC8F-4859-BD3A-588F3104F8C1}" srcOrd="4" destOrd="0" parTransId="{B7E71D46-B69D-486C-AFDC-A96A75661B8B}" sibTransId="{02DFEA16-9036-4F2E-BD80-089A42A26FE8}"/>
    <dgm:cxn modelId="{F1C2714C-EB24-4171-8CB9-C62FFAD514B9}" type="presOf" srcId="{9DAE39D2-1F7C-47E5-B1E0-37772FD8D48C}" destId="{E63C8B3C-A24A-43FA-9106-DEF7DD508BB4}" srcOrd="0" destOrd="0" presId="urn:microsoft.com/office/officeart/2005/8/layout/chevron2"/>
    <dgm:cxn modelId="{828A5E70-2DC5-4AA0-AFC2-69DD96C90448}" type="presOf" srcId="{05D058D1-DD49-442A-8251-C076722E94A3}" destId="{9F186C6C-0EDB-4B3A-ADF7-1C77D4BF0469}" srcOrd="0" destOrd="0" presId="urn:microsoft.com/office/officeart/2005/8/layout/chevron2"/>
    <dgm:cxn modelId="{E511FB54-3C8B-4BCC-A682-5CFC13C50018}" srcId="{E2466B7B-2CC4-452F-9C8B-271761A56D38}" destId="{2B2CAE7A-DD6A-4C7C-9ED6-60A45EB5E5B3}" srcOrd="0" destOrd="0" parTransId="{695E0C3A-90EE-43E9-9DE0-3F4EF9E6830C}" sibTransId="{B8D42B53-D59B-448B-80B9-34C48EE63DC1}"/>
    <dgm:cxn modelId="{9ED6A778-D325-4FC3-BF8E-10B6722C586D}" srcId="{64469214-EC8F-4859-BD3A-588F3104F8C1}" destId="{09600830-70AB-4023-AC6C-B10BE79D2B50}" srcOrd="0" destOrd="0" parTransId="{6029EF2C-F4BD-418F-8A0F-3DFFE13F382B}" sibTransId="{3349FB0C-59C2-4649-BF17-192C7951A8E8}"/>
    <dgm:cxn modelId="{FD6B187C-A6C6-4042-803D-352B086C6038}" type="presOf" srcId="{C4B18FE6-1D6C-43AD-AB0C-0F6144961078}" destId="{2EF323C3-419F-47D5-BF9F-1440374E4462}" srcOrd="0" destOrd="0" presId="urn:microsoft.com/office/officeart/2005/8/layout/chevron2"/>
    <dgm:cxn modelId="{3C36F87D-A78E-40FB-B581-93C4944C0EEC}" type="presOf" srcId="{76D08C7F-92D0-4B0B-B7B4-379FB556B6A9}" destId="{654622B2-E1C2-48EC-9F8D-D488C47D8F2B}" srcOrd="0" destOrd="0" presId="urn:microsoft.com/office/officeart/2005/8/layout/chevron2"/>
    <dgm:cxn modelId="{C33F5D98-800E-4A80-BCE6-B644EC4DCD8A}" type="presOf" srcId="{E2466B7B-2CC4-452F-9C8B-271761A56D38}" destId="{787DA446-E236-4EF6-A8BC-8321300B6188}" srcOrd="0" destOrd="0" presId="urn:microsoft.com/office/officeart/2005/8/layout/chevron2"/>
    <dgm:cxn modelId="{2B1D459B-2C27-45EA-B1D3-EB416A455B12}" type="presOf" srcId="{2B2CAE7A-DD6A-4C7C-9ED6-60A45EB5E5B3}" destId="{8F21C014-D962-48A3-8717-74B87BD6E64A}" srcOrd="0" destOrd="0" presId="urn:microsoft.com/office/officeart/2005/8/layout/chevron2"/>
    <dgm:cxn modelId="{66A28BA5-51FF-4E96-86D1-D551E1E980F6}" srcId="{D173BABA-C512-434C-B4F5-999B18EC3EEE}" destId="{E2466B7B-2CC4-452F-9C8B-271761A56D38}" srcOrd="0" destOrd="0" parTransId="{7DE408FF-EF74-40F6-B365-42DAB06AFA5D}" sibTransId="{0960F226-7D88-4F20-88C1-4594B07E5275}"/>
    <dgm:cxn modelId="{276D63A9-6FB5-4143-A259-F7FF5E1CA26B}" type="presOf" srcId="{F5DE2E8B-5191-45B1-B709-FC8F977C455C}" destId="{D25940AB-83B3-491D-88ED-15B1CFE60C52}" srcOrd="0" destOrd="0" presId="urn:microsoft.com/office/officeart/2005/8/layout/chevron2"/>
    <dgm:cxn modelId="{E7564DC0-DBE1-4836-BDCB-9C10CFBBF768}" type="presOf" srcId="{64469214-EC8F-4859-BD3A-588F3104F8C1}" destId="{CE1683E7-E52E-4A8A-8439-014A28C14E7D}" srcOrd="0" destOrd="0" presId="urn:microsoft.com/office/officeart/2005/8/layout/chevron2"/>
    <dgm:cxn modelId="{2EF5F6D1-20A1-4206-89A2-19B406452DE1}" srcId="{D173BABA-C512-434C-B4F5-999B18EC3EEE}" destId="{05D058D1-DD49-442A-8251-C076722E94A3}" srcOrd="1" destOrd="0" parTransId="{2DF5BD12-FE3A-4203-A56D-22850537164B}" sibTransId="{8BD40AB9-A778-40C5-98C4-0034BAF40E5B}"/>
    <dgm:cxn modelId="{F1E8BF89-A055-4201-B316-D199A90A8F10}" type="presParOf" srcId="{401633F6-255A-4C24-A0F2-C8B5573FF367}" destId="{B22D2564-5726-4FBD-8810-F6AE49601FD0}" srcOrd="0" destOrd="0" presId="urn:microsoft.com/office/officeart/2005/8/layout/chevron2"/>
    <dgm:cxn modelId="{A403869C-AC84-4C25-A880-379A876E78B1}" type="presParOf" srcId="{B22D2564-5726-4FBD-8810-F6AE49601FD0}" destId="{787DA446-E236-4EF6-A8BC-8321300B6188}" srcOrd="0" destOrd="0" presId="urn:microsoft.com/office/officeart/2005/8/layout/chevron2"/>
    <dgm:cxn modelId="{F1481CB9-E8A1-4494-96F5-E65AF61F8B91}" type="presParOf" srcId="{B22D2564-5726-4FBD-8810-F6AE49601FD0}" destId="{8F21C014-D962-48A3-8717-74B87BD6E64A}" srcOrd="1" destOrd="0" presId="urn:microsoft.com/office/officeart/2005/8/layout/chevron2"/>
    <dgm:cxn modelId="{367E1DBB-E663-44BB-B8C5-5BA03293D373}" type="presParOf" srcId="{401633F6-255A-4C24-A0F2-C8B5573FF367}" destId="{6FD7775A-FEDC-411D-845C-5E1DCCD75914}" srcOrd="1" destOrd="0" presId="urn:microsoft.com/office/officeart/2005/8/layout/chevron2"/>
    <dgm:cxn modelId="{61840FAC-89FA-48AA-9DB7-22548862F78D}" type="presParOf" srcId="{401633F6-255A-4C24-A0F2-C8B5573FF367}" destId="{2A2AF854-F875-4CDE-8508-5B7BBA46528E}" srcOrd="2" destOrd="0" presId="urn:microsoft.com/office/officeart/2005/8/layout/chevron2"/>
    <dgm:cxn modelId="{11D24E7A-EEBF-4F73-9248-62F79E7C7CA7}" type="presParOf" srcId="{2A2AF854-F875-4CDE-8508-5B7BBA46528E}" destId="{9F186C6C-0EDB-4B3A-ADF7-1C77D4BF0469}" srcOrd="0" destOrd="0" presId="urn:microsoft.com/office/officeart/2005/8/layout/chevron2"/>
    <dgm:cxn modelId="{3D19683B-17D9-4C29-A9D6-907E741DEDB6}" type="presParOf" srcId="{2A2AF854-F875-4CDE-8508-5B7BBA46528E}" destId="{654622B2-E1C2-48EC-9F8D-D488C47D8F2B}" srcOrd="1" destOrd="0" presId="urn:microsoft.com/office/officeart/2005/8/layout/chevron2"/>
    <dgm:cxn modelId="{2A1B0472-C543-4AC5-A149-5A804A05BC60}" type="presParOf" srcId="{401633F6-255A-4C24-A0F2-C8B5573FF367}" destId="{EC885EE1-9D11-4EE9-A895-8BAE0B98E08D}" srcOrd="3" destOrd="0" presId="urn:microsoft.com/office/officeart/2005/8/layout/chevron2"/>
    <dgm:cxn modelId="{DA59EE81-63AC-4206-AC1D-C24B57355934}" type="presParOf" srcId="{401633F6-255A-4C24-A0F2-C8B5573FF367}" destId="{D3995B4F-C015-4B08-B587-EC347A252D4A}" srcOrd="4" destOrd="0" presId="urn:microsoft.com/office/officeart/2005/8/layout/chevron2"/>
    <dgm:cxn modelId="{8ADB79D4-0398-4A68-B3C3-121B141D79C3}" type="presParOf" srcId="{D3995B4F-C015-4B08-B587-EC347A252D4A}" destId="{D25940AB-83B3-491D-88ED-15B1CFE60C52}" srcOrd="0" destOrd="0" presId="urn:microsoft.com/office/officeart/2005/8/layout/chevron2"/>
    <dgm:cxn modelId="{F810B690-5630-4CF9-948A-D1BB4DA75890}" type="presParOf" srcId="{D3995B4F-C015-4B08-B587-EC347A252D4A}" destId="{2EF323C3-419F-47D5-BF9F-1440374E4462}" srcOrd="1" destOrd="0" presId="urn:microsoft.com/office/officeart/2005/8/layout/chevron2"/>
    <dgm:cxn modelId="{8FA0EE2D-E55A-4925-8824-F5D5D0CC7F3D}" type="presParOf" srcId="{401633F6-255A-4C24-A0F2-C8B5573FF367}" destId="{34B570B1-FDE3-4667-80BA-92C2ABC1DC95}" srcOrd="5" destOrd="0" presId="urn:microsoft.com/office/officeart/2005/8/layout/chevron2"/>
    <dgm:cxn modelId="{967C3024-6A46-4953-BED0-9DC5FA43588B}" type="presParOf" srcId="{401633F6-255A-4C24-A0F2-C8B5573FF367}" destId="{C254CD9A-D5AE-471B-A321-5B85E1B58D00}" srcOrd="6" destOrd="0" presId="urn:microsoft.com/office/officeart/2005/8/layout/chevron2"/>
    <dgm:cxn modelId="{CFD830BB-6874-4D70-9C69-173700811A26}" type="presParOf" srcId="{C254CD9A-D5AE-471B-A321-5B85E1B58D00}" destId="{5EAB927E-0DB7-425D-A2C0-39A9CF1BFE98}" srcOrd="0" destOrd="0" presId="urn:microsoft.com/office/officeart/2005/8/layout/chevron2"/>
    <dgm:cxn modelId="{4EB29504-504D-4833-B055-14227FA6CEF9}" type="presParOf" srcId="{C254CD9A-D5AE-471B-A321-5B85E1B58D00}" destId="{E63C8B3C-A24A-43FA-9106-DEF7DD508BB4}" srcOrd="1" destOrd="0" presId="urn:microsoft.com/office/officeart/2005/8/layout/chevron2"/>
    <dgm:cxn modelId="{D92ECEF3-F6A9-482B-8BA6-55A5AC63311A}" type="presParOf" srcId="{401633F6-255A-4C24-A0F2-C8B5573FF367}" destId="{AC57C2CC-3D73-4027-B4DE-1A64B060FA54}" srcOrd="7" destOrd="0" presId="urn:microsoft.com/office/officeart/2005/8/layout/chevron2"/>
    <dgm:cxn modelId="{64FFB348-DCCD-4FC9-A7ED-268295E1BBFB}" type="presParOf" srcId="{401633F6-255A-4C24-A0F2-C8B5573FF367}" destId="{0A272D23-AE62-494D-9830-BE78D0A90F53}" srcOrd="8" destOrd="0" presId="urn:microsoft.com/office/officeart/2005/8/layout/chevron2"/>
    <dgm:cxn modelId="{3E7B8996-7E80-4EE3-891A-1A084F6A10B9}" type="presParOf" srcId="{0A272D23-AE62-494D-9830-BE78D0A90F53}" destId="{CE1683E7-E52E-4A8A-8439-014A28C14E7D}" srcOrd="0" destOrd="0" presId="urn:microsoft.com/office/officeart/2005/8/layout/chevron2"/>
    <dgm:cxn modelId="{908493A9-BBA7-48CF-9A0B-DAD9002B5CE1}" type="presParOf" srcId="{0A272D23-AE62-494D-9830-BE78D0A90F53}" destId="{98882369-A965-4097-B3EF-2A7478E5B698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173BABA-C512-434C-B4F5-999B18EC3EEE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2466B7B-2CC4-452F-9C8B-271761A56D38}">
      <dgm:prSet phldrT="[Текст]" custT="1"/>
      <dgm:spPr/>
      <dgm:t>
        <a:bodyPr/>
        <a:lstStyle/>
        <a:p>
          <a:r>
            <a:rPr lang="ru-RU" sz="2400" dirty="0"/>
            <a:t>1.</a:t>
          </a:r>
        </a:p>
      </dgm:t>
    </dgm:pt>
    <dgm:pt modelId="{7DE408FF-EF74-40F6-B365-42DAB06AFA5D}" type="parTrans" cxnId="{66A28BA5-51FF-4E96-86D1-D551E1E980F6}">
      <dgm:prSet/>
      <dgm:spPr/>
      <dgm:t>
        <a:bodyPr/>
        <a:lstStyle/>
        <a:p>
          <a:endParaRPr lang="ru-RU"/>
        </a:p>
      </dgm:t>
    </dgm:pt>
    <dgm:pt modelId="{0960F226-7D88-4F20-88C1-4594B07E5275}" type="sibTrans" cxnId="{66A28BA5-51FF-4E96-86D1-D551E1E980F6}">
      <dgm:prSet/>
      <dgm:spPr/>
      <dgm:t>
        <a:bodyPr/>
        <a:lstStyle/>
        <a:p>
          <a:endParaRPr lang="ru-RU"/>
        </a:p>
      </dgm:t>
    </dgm:pt>
    <dgm:pt modelId="{2B2CAE7A-DD6A-4C7C-9ED6-60A45EB5E5B3}">
      <dgm:prSet phldrT="[Текст]" custT="1"/>
      <dgm:spPr/>
      <dgm:t>
        <a:bodyPr/>
        <a:lstStyle/>
        <a:p>
          <a:pPr>
            <a:buNone/>
          </a:pPr>
          <a:r>
            <a:rPr lang="ru-RU" sz="1600" dirty="0">
              <a:solidFill>
                <a:srgbClr val="00B050"/>
              </a:solidFill>
            </a:rPr>
            <a:t>а) сохранение населения, здоровье и благополучие людей;</a:t>
          </a:r>
        </a:p>
      </dgm:t>
    </dgm:pt>
    <dgm:pt modelId="{695E0C3A-90EE-43E9-9DE0-3F4EF9E6830C}" type="parTrans" cxnId="{E511FB54-3C8B-4BCC-A682-5CFC13C50018}">
      <dgm:prSet/>
      <dgm:spPr/>
      <dgm:t>
        <a:bodyPr/>
        <a:lstStyle/>
        <a:p>
          <a:endParaRPr lang="ru-RU"/>
        </a:p>
      </dgm:t>
    </dgm:pt>
    <dgm:pt modelId="{B8D42B53-D59B-448B-80B9-34C48EE63DC1}" type="sibTrans" cxnId="{E511FB54-3C8B-4BCC-A682-5CFC13C50018}">
      <dgm:prSet/>
      <dgm:spPr/>
      <dgm:t>
        <a:bodyPr/>
        <a:lstStyle/>
        <a:p>
          <a:endParaRPr lang="ru-RU"/>
        </a:p>
      </dgm:t>
    </dgm:pt>
    <dgm:pt modelId="{E9803109-F153-4422-9C16-4C674C71BC28}">
      <dgm:prSet custT="1"/>
      <dgm:spPr/>
      <dgm:t>
        <a:bodyPr/>
        <a:lstStyle/>
        <a:p>
          <a:r>
            <a:rPr lang="ru-RU" sz="2400" dirty="0"/>
            <a:t>4.</a:t>
          </a:r>
        </a:p>
      </dgm:t>
    </dgm:pt>
    <dgm:pt modelId="{62DF40AE-CC87-4D61-8EF7-75CFCA602CAB}" type="parTrans" cxnId="{C4131637-497F-4965-A386-B14C7B853636}">
      <dgm:prSet/>
      <dgm:spPr/>
      <dgm:t>
        <a:bodyPr/>
        <a:lstStyle/>
        <a:p>
          <a:endParaRPr lang="ru-RU"/>
        </a:p>
      </dgm:t>
    </dgm:pt>
    <dgm:pt modelId="{D0F02C05-D444-41DF-8DF6-283696DCF139}" type="sibTrans" cxnId="{C4131637-497F-4965-A386-B14C7B853636}">
      <dgm:prSet/>
      <dgm:spPr/>
      <dgm:t>
        <a:bodyPr/>
        <a:lstStyle/>
        <a:p>
          <a:endParaRPr lang="ru-RU"/>
        </a:p>
      </dgm:t>
    </dgm:pt>
    <dgm:pt modelId="{9DAE39D2-1F7C-47E5-B1E0-37772FD8D48C}">
      <dgm:prSet custT="1"/>
      <dgm:spPr/>
      <dgm:t>
        <a:bodyPr/>
        <a:lstStyle/>
        <a:p>
          <a:pPr>
            <a:buNone/>
          </a:pPr>
          <a:r>
            <a:rPr lang="ru-RU" sz="1600" dirty="0">
              <a:highlight>
                <a:srgbClr val="FFFF00"/>
              </a:highlight>
            </a:rPr>
            <a:t>г) достойный, эффективный труд и успешное предпринимательство;</a:t>
          </a:r>
        </a:p>
      </dgm:t>
    </dgm:pt>
    <dgm:pt modelId="{037DC47E-32BF-4693-AE1A-B593A5D4BA83}" type="parTrans" cxnId="{89B35F12-22E0-4C7B-81E8-09A2898A3E01}">
      <dgm:prSet/>
      <dgm:spPr/>
      <dgm:t>
        <a:bodyPr/>
        <a:lstStyle/>
        <a:p>
          <a:endParaRPr lang="ru-RU"/>
        </a:p>
      </dgm:t>
    </dgm:pt>
    <dgm:pt modelId="{0A6836A5-18BB-4761-8089-5FED8A1AAE6E}" type="sibTrans" cxnId="{89B35F12-22E0-4C7B-81E8-09A2898A3E01}">
      <dgm:prSet/>
      <dgm:spPr/>
      <dgm:t>
        <a:bodyPr/>
        <a:lstStyle/>
        <a:p>
          <a:endParaRPr lang="ru-RU"/>
        </a:p>
      </dgm:t>
    </dgm:pt>
    <dgm:pt modelId="{C6F28B62-70A9-46EB-93B4-16EA405BB2FA}">
      <dgm:prSet phldrT="[Текст]" custT="1"/>
      <dgm:spPr/>
      <dgm:t>
        <a:bodyPr/>
        <a:lstStyle/>
        <a:p>
          <a:r>
            <a:rPr lang="ru-RU" sz="1600" b="0" i="0" dirty="0"/>
            <a:t>обеспечение устойчивого роста численности населения Российской Федерации;</a:t>
          </a:r>
          <a:endParaRPr lang="ru-RU" sz="1600" dirty="0">
            <a:solidFill>
              <a:srgbClr val="00B050"/>
            </a:solidFill>
          </a:endParaRPr>
        </a:p>
      </dgm:t>
    </dgm:pt>
    <dgm:pt modelId="{ECA4A3A7-4491-44B6-95F4-5B06E08C1C11}" type="parTrans" cxnId="{770EE49C-C740-4386-9788-9FDADDB1A24B}">
      <dgm:prSet/>
      <dgm:spPr/>
      <dgm:t>
        <a:bodyPr/>
        <a:lstStyle/>
        <a:p>
          <a:endParaRPr lang="ru-RU"/>
        </a:p>
      </dgm:t>
    </dgm:pt>
    <dgm:pt modelId="{C9C50EF4-1957-4F33-92DB-0C9B240936BF}" type="sibTrans" cxnId="{770EE49C-C740-4386-9788-9FDADDB1A24B}">
      <dgm:prSet/>
      <dgm:spPr/>
      <dgm:t>
        <a:bodyPr/>
        <a:lstStyle/>
        <a:p>
          <a:endParaRPr lang="ru-RU"/>
        </a:p>
      </dgm:t>
    </dgm:pt>
    <dgm:pt modelId="{B0031686-ACFF-4B9F-A2AD-DF90A1608579}">
      <dgm:prSet phldrT="[Текст]" custT="1"/>
      <dgm:spPr/>
      <dgm:t>
        <a:bodyPr/>
        <a:lstStyle/>
        <a:p>
          <a:r>
            <a:rPr lang="ru-RU" sz="1600" b="0" i="0" dirty="0"/>
            <a:t>повышение ожидаемой продолжительности жизни до 78 лет;</a:t>
          </a:r>
          <a:endParaRPr lang="ru-RU" sz="1600" dirty="0">
            <a:solidFill>
              <a:srgbClr val="00B050"/>
            </a:solidFill>
          </a:endParaRPr>
        </a:p>
      </dgm:t>
    </dgm:pt>
    <dgm:pt modelId="{063E503B-2A9A-4BA1-85DB-53268A90C62E}" type="parTrans" cxnId="{234F85AA-F6F0-4B32-A7F9-E9AE1BE4AC0F}">
      <dgm:prSet/>
      <dgm:spPr/>
      <dgm:t>
        <a:bodyPr/>
        <a:lstStyle/>
        <a:p>
          <a:endParaRPr lang="ru-RU"/>
        </a:p>
      </dgm:t>
    </dgm:pt>
    <dgm:pt modelId="{14E2BE96-5A65-4C94-8943-377F56FF612B}" type="sibTrans" cxnId="{234F85AA-F6F0-4B32-A7F9-E9AE1BE4AC0F}">
      <dgm:prSet/>
      <dgm:spPr/>
      <dgm:t>
        <a:bodyPr/>
        <a:lstStyle/>
        <a:p>
          <a:endParaRPr lang="ru-RU"/>
        </a:p>
      </dgm:t>
    </dgm:pt>
    <dgm:pt modelId="{18B65999-6056-4FB0-B6AE-E69E2616053B}">
      <dgm:prSet phldrT="[Текст]" custT="1"/>
      <dgm:spPr/>
      <dgm:t>
        <a:bodyPr/>
        <a:lstStyle/>
        <a:p>
          <a:r>
            <a:rPr lang="ru-RU" sz="1600" b="0" i="0" dirty="0"/>
            <a:t>снижение уровня бедности в два раза по сравнению с показателем 2017 года;</a:t>
          </a:r>
          <a:endParaRPr lang="ru-RU" sz="1600" dirty="0">
            <a:solidFill>
              <a:srgbClr val="00B050"/>
            </a:solidFill>
          </a:endParaRPr>
        </a:p>
      </dgm:t>
    </dgm:pt>
    <dgm:pt modelId="{F3CF167E-796A-468D-B9B3-175E095C58A6}" type="parTrans" cxnId="{784E3BCF-3460-49D5-B9F9-9781507ADA0E}">
      <dgm:prSet/>
      <dgm:spPr/>
      <dgm:t>
        <a:bodyPr/>
        <a:lstStyle/>
        <a:p>
          <a:endParaRPr lang="ru-RU"/>
        </a:p>
      </dgm:t>
    </dgm:pt>
    <dgm:pt modelId="{F48FEE5C-2E29-4B40-BCEA-01902AE432CF}" type="sibTrans" cxnId="{784E3BCF-3460-49D5-B9F9-9781507ADA0E}">
      <dgm:prSet/>
      <dgm:spPr/>
      <dgm:t>
        <a:bodyPr/>
        <a:lstStyle/>
        <a:p>
          <a:endParaRPr lang="ru-RU"/>
        </a:p>
      </dgm:t>
    </dgm:pt>
    <dgm:pt modelId="{F05692AC-41B5-4DD5-90CB-A9B320CE3EBD}">
      <dgm:prSet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ru-RU" sz="1600" dirty="0"/>
            <a:t>обеспечение темпа устойчивого роста доходов населения и уровня пенсионного обеспечения не ниже инфляции;</a:t>
          </a:r>
        </a:p>
      </dgm:t>
    </dgm:pt>
    <dgm:pt modelId="{4B9A27B3-3E1C-40BB-8137-6DB107965A99}" type="parTrans" cxnId="{BC9F604B-8609-41A4-B6E1-2FA031B1D3FD}">
      <dgm:prSet/>
      <dgm:spPr/>
      <dgm:t>
        <a:bodyPr/>
        <a:lstStyle/>
        <a:p>
          <a:endParaRPr lang="ru-RU"/>
        </a:p>
      </dgm:t>
    </dgm:pt>
    <dgm:pt modelId="{069FF237-E3B1-4A99-8865-A6F812CAB6FF}" type="sibTrans" cxnId="{BC9F604B-8609-41A4-B6E1-2FA031B1D3FD}">
      <dgm:prSet/>
      <dgm:spPr/>
      <dgm:t>
        <a:bodyPr/>
        <a:lstStyle/>
        <a:p>
          <a:endParaRPr lang="ru-RU"/>
        </a:p>
      </dgm:t>
    </dgm:pt>
    <dgm:pt modelId="{B6A9F787-B345-4A81-88D7-7764FECEC9C2}">
      <dgm:prSet phldrT="[Текст]" custT="1"/>
      <dgm:spPr/>
      <dgm:t>
        <a:bodyPr/>
        <a:lstStyle/>
        <a:p>
          <a:pPr>
            <a:buNone/>
          </a:pPr>
          <a:endParaRPr lang="ru-RU" sz="1600" dirty="0">
            <a:solidFill>
              <a:srgbClr val="00B050"/>
            </a:solidFill>
          </a:endParaRPr>
        </a:p>
      </dgm:t>
    </dgm:pt>
    <dgm:pt modelId="{8008045D-8E11-406F-802D-649B98E600C5}" type="parTrans" cxnId="{E60E8E4D-EC40-462C-9C7C-79E64C32B293}">
      <dgm:prSet/>
      <dgm:spPr/>
      <dgm:t>
        <a:bodyPr/>
        <a:lstStyle/>
        <a:p>
          <a:endParaRPr lang="ru-RU"/>
        </a:p>
      </dgm:t>
    </dgm:pt>
    <dgm:pt modelId="{59AA4F06-3911-49FA-AFD9-2496F09B28C9}" type="sibTrans" cxnId="{E60E8E4D-EC40-462C-9C7C-79E64C32B293}">
      <dgm:prSet/>
      <dgm:spPr/>
      <dgm:t>
        <a:bodyPr/>
        <a:lstStyle/>
        <a:p>
          <a:endParaRPr lang="ru-RU"/>
        </a:p>
      </dgm:t>
    </dgm:pt>
    <dgm:pt modelId="{13AA5CC1-B325-4E83-AE53-8FDD8471665E}">
      <dgm:prSet custT="1"/>
      <dgm:spPr/>
      <dgm:t>
        <a:bodyPr/>
        <a:lstStyle/>
        <a:p>
          <a:pPr>
            <a:buNone/>
          </a:pPr>
          <a:endParaRPr lang="ru-RU" sz="1600" dirty="0">
            <a:highlight>
              <a:srgbClr val="FFFF00"/>
            </a:highlight>
          </a:endParaRPr>
        </a:p>
      </dgm:t>
    </dgm:pt>
    <dgm:pt modelId="{F6DB2C27-C022-4889-A0CE-45E4D06C5800}" type="parTrans" cxnId="{F6C4D96D-2912-4FB7-BB07-5D7C8DAA1272}">
      <dgm:prSet/>
      <dgm:spPr/>
      <dgm:t>
        <a:bodyPr/>
        <a:lstStyle/>
        <a:p>
          <a:endParaRPr lang="ru-RU"/>
        </a:p>
      </dgm:t>
    </dgm:pt>
    <dgm:pt modelId="{B327DDF7-18DF-43F2-A70A-B5BD552B3487}" type="sibTrans" cxnId="{F6C4D96D-2912-4FB7-BB07-5D7C8DAA1272}">
      <dgm:prSet/>
      <dgm:spPr/>
      <dgm:t>
        <a:bodyPr/>
        <a:lstStyle/>
        <a:p>
          <a:endParaRPr lang="ru-RU"/>
        </a:p>
      </dgm:t>
    </dgm:pt>
    <dgm:pt modelId="{401633F6-255A-4C24-A0F2-C8B5573FF367}" type="pres">
      <dgm:prSet presAssocID="{D173BABA-C512-434C-B4F5-999B18EC3EEE}" presName="linearFlow" presStyleCnt="0">
        <dgm:presLayoutVars>
          <dgm:dir/>
          <dgm:animLvl val="lvl"/>
          <dgm:resizeHandles val="exact"/>
        </dgm:presLayoutVars>
      </dgm:prSet>
      <dgm:spPr/>
    </dgm:pt>
    <dgm:pt modelId="{B22D2564-5726-4FBD-8810-F6AE49601FD0}" type="pres">
      <dgm:prSet presAssocID="{E2466B7B-2CC4-452F-9C8B-271761A56D38}" presName="composite" presStyleCnt="0"/>
      <dgm:spPr/>
    </dgm:pt>
    <dgm:pt modelId="{787DA446-E236-4EF6-A8BC-8321300B6188}" type="pres">
      <dgm:prSet presAssocID="{E2466B7B-2CC4-452F-9C8B-271761A56D38}" presName="parentText" presStyleLbl="alignNode1" presStyleIdx="0" presStyleCnt="2">
        <dgm:presLayoutVars>
          <dgm:chMax val="1"/>
          <dgm:bulletEnabled val="1"/>
        </dgm:presLayoutVars>
      </dgm:prSet>
      <dgm:spPr/>
    </dgm:pt>
    <dgm:pt modelId="{8F21C014-D962-48A3-8717-74B87BD6E64A}" type="pres">
      <dgm:prSet presAssocID="{E2466B7B-2CC4-452F-9C8B-271761A56D38}" presName="descendantText" presStyleLbl="alignAcc1" presStyleIdx="0" presStyleCnt="2" custScaleY="132138">
        <dgm:presLayoutVars>
          <dgm:bulletEnabled val="1"/>
        </dgm:presLayoutVars>
      </dgm:prSet>
      <dgm:spPr/>
    </dgm:pt>
    <dgm:pt modelId="{6FD7775A-FEDC-411D-845C-5E1DCCD75914}" type="pres">
      <dgm:prSet presAssocID="{0960F226-7D88-4F20-88C1-4594B07E5275}" presName="sp" presStyleCnt="0"/>
      <dgm:spPr/>
    </dgm:pt>
    <dgm:pt modelId="{C254CD9A-D5AE-471B-A321-5B85E1B58D00}" type="pres">
      <dgm:prSet presAssocID="{E9803109-F153-4422-9C16-4C674C71BC28}" presName="composite" presStyleCnt="0"/>
      <dgm:spPr/>
    </dgm:pt>
    <dgm:pt modelId="{5EAB927E-0DB7-425D-A2C0-39A9CF1BFE98}" type="pres">
      <dgm:prSet presAssocID="{E9803109-F153-4422-9C16-4C674C71BC28}" presName="parentText" presStyleLbl="alignNode1" presStyleIdx="1" presStyleCnt="2">
        <dgm:presLayoutVars>
          <dgm:chMax val="1"/>
          <dgm:bulletEnabled val="1"/>
        </dgm:presLayoutVars>
      </dgm:prSet>
      <dgm:spPr/>
    </dgm:pt>
    <dgm:pt modelId="{E63C8B3C-A24A-43FA-9106-DEF7DD508BB4}" type="pres">
      <dgm:prSet presAssocID="{E9803109-F153-4422-9C16-4C674C71BC28}" presName="descendantText" presStyleLbl="alignAcc1" presStyleIdx="1" presStyleCnt="2">
        <dgm:presLayoutVars>
          <dgm:bulletEnabled val="1"/>
        </dgm:presLayoutVars>
      </dgm:prSet>
      <dgm:spPr/>
    </dgm:pt>
  </dgm:ptLst>
  <dgm:cxnLst>
    <dgm:cxn modelId="{89B35F12-22E0-4C7B-81E8-09A2898A3E01}" srcId="{E9803109-F153-4422-9C16-4C674C71BC28}" destId="{9DAE39D2-1F7C-47E5-B1E0-37772FD8D48C}" srcOrd="0" destOrd="0" parTransId="{037DC47E-32BF-4693-AE1A-B593A5D4BA83}" sibTransId="{0A6836A5-18BB-4761-8089-5FED8A1AAE6E}"/>
    <dgm:cxn modelId="{5B767614-6D83-42CB-BC01-0C3107B56A1E}" type="presOf" srcId="{13AA5CC1-B325-4E83-AE53-8FDD8471665E}" destId="{E63C8B3C-A24A-43FA-9106-DEF7DD508BB4}" srcOrd="0" destOrd="1" presId="urn:microsoft.com/office/officeart/2005/8/layout/chevron2"/>
    <dgm:cxn modelId="{33363518-8911-4475-AC68-13BAAC6E1B60}" type="presOf" srcId="{E9803109-F153-4422-9C16-4C674C71BC28}" destId="{5EAB927E-0DB7-425D-A2C0-39A9CF1BFE98}" srcOrd="0" destOrd="0" presId="urn:microsoft.com/office/officeart/2005/8/layout/chevron2"/>
    <dgm:cxn modelId="{D621711C-B61F-4A23-97EC-D0FE74BB9B5A}" type="presOf" srcId="{D173BABA-C512-434C-B4F5-999B18EC3EEE}" destId="{401633F6-255A-4C24-A0F2-C8B5573FF367}" srcOrd="0" destOrd="0" presId="urn:microsoft.com/office/officeart/2005/8/layout/chevron2"/>
    <dgm:cxn modelId="{C4131637-497F-4965-A386-B14C7B853636}" srcId="{D173BABA-C512-434C-B4F5-999B18EC3EEE}" destId="{E9803109-F153-4422-9C16-4C674C71BC28}" srcOrd="1" destOrd="0" parTransId="{62DF40AE-CC87-4D61-8EF7-75CFCA602CAB}" sibTransId="{D0F02C05-D444-41DF-8DF6-283696DCF139}"/>
    <dgm:cxn modelId="{1F955C69-CB32-46A2-8438-89674F3DC921}" type="presOf" srcId="{C6F28B62-70A9-46EB-93B4-16EA405BB2FA}" destId="{8F21C014-D962-48A3-8717-74B87BD6E64A}" srcOrd="0" destOrd="2" presId="urn:microsoft.com/office/officeart/2005/8/layout/chevron2"/>
    <dgm:cxn modelId="{BC9F604B-8609-41A4-B6E1-2FA031B1D3FD}" srcId="{E9803109-F153-4422-9C16-4C674C71BC28}" destId="{F05692AC-41B5-4DD5-90CB-A9B320CE3EBD}" srcOrd="2" destOrd="0" parTransId="{4B9A27B3-3E1C-40BB-8137-6DB107965A99}" sibTransId="{069FF237-E3B1-4A99-8865-A6F812CAB6FF}"/>
    <dgm:cxn modelId="{F1C2714C-EB24-4171-8CB9-C62FFAD514B9}" type="presOf" srcId="{9DAE39D2-1F7C-47E5-B1E0-37772FD8D48C}" destId="{E63C8B3C-A24A-43FA-9106-DEF7DD508BB4}" srcOrd="0" destOrd="0" presId="urn:microsoft.com/office/officeart/2005/8/layout/chevron2"/>
    <dgm:cxn modelId="{E60E8E4D-EC40-462C-9C7C-79E64C32B293}" srcId="{E2466B7B-2CC4-452F-9C8B-271761A56D38}" destId="{B6A9F787-B345-4A81-88D7-7764FECEC9C2}" srcOrd="1" destOrd="0" parTransId="{8008045D-8E11-406F-802D-649B98E600C5}" sibTransId="{59AA4F06-3911-49FA-AFD9-2496F09B28C9}"/>
    <dgm:cxn modelId="{F6C4D96D-2912-4FB7-BB07-5D7C8DAA1272}" srcId="{E9803109-F153-4422-9C16-4C674C71BC28}" destId="{13AA5CC1-B325-4E83-AE53-8FDD8471665E}" srcOrd="1" destOrd="0" parTransId="{F6DB2C27-C022-4889-A0CE-45E4D06C5800}" sibTransId="{B327DDF7-18DF-43F2-A70A-B5BD552B3487}"/>
    <dgm:cxn modelId="{E511FB54-3C8B-4BCC-A682-5CFC13C50018}" srcId="{E2466B7B-2CC4-452F-9C8B-271761A56D38}" destId="{2B2CAE7A-DD6A-4C7C-9ED6-60A45EB5E5B3}" srcOrd="0" destOrd="0" parTransId="{695E0C3A-90EE-43E9-9DE0-3F4EF9E6830C}" sibTransId="{B8D42B53-D59B-448B-80B9-34C48EE63DC1}"/>
    <dgm:cxn modelId="{C33F5D98-800E-4A80-BCE6-B644EC4DCD8A}" type="presOf" srcId="{E2466B7B-2CC4-452F-9C8B-271761A56D38}" destId="{787DA446-E236-4EF6-A8BC-8321300B6188}" srcOrd="0" destOrd="0" presId="urn:microsoft.com/office/officeart/2005/8/layout/chevron2"/>
    <dgm:cxn modelId="{2D8D8A9A-FFC0-46EF-9009-6C3C9541B0D6}" type="presOf" srcId="{B6A9F787-B345-4A81-88D7-7764FECEC9C2}" destId="{8F21C014-D962-48A3-8717-74B87BD6E64A}" srcOrd="0" destOrd="1" presId="urn:microsoft.com/office/officeart/2005/8/layout/chevron2"/>
    <dgm:cxn modelId="{2B1D459B-2C27-45EA-B1D3-EB416A455B12}" type="presOf" srcId="{2B2CAE7A-DD6A-4C7C-9ED6-60A45EB5E5B3}" destId="{8F21C014-D962-48A3-8717-74B87BD6E64A}" srcOrd="0" destOrd="0" presId="urn:microsoft.com/office/officeart/2005/8/layout/chevron2"/>
    <dgm:cxn modelId="{770EE49C-C740-4386-9788-9FDADDB1A24B}" srcId="{E2466B7B-2CC4-452F-9C8B-271761A56D38}" destId="{C6F28B62-70A9-46EB-93B4-16EA405BB2FA}" srcOrd="2" destOrd="0" parTransId="{ECA4A3A7-4491-44B6-95F4-5B06E08C1C11}" sibTransId="{C9C50EF4-1957-4F33-92DB-0C9B240936BF}"/>
    <dgm:cxn modelId="{66A28BA5-51FF-4E96-86D1-D551E1E980F6}" srcId="{D173BABA-C512-434C-B4F5-999B18EC3EEE}" destId="{E2466B7B-2CC4-452F-9C8B-271761A56D38}" srcOrd="0" destOrd="0" parTransId="{7DE408FF-EF74-40F6-B365-42DAB06AFA5D}" sibTransId="{0960F226-7D88-4F20-88C1-4594B07E5275}"/>
    <dgm:cxn modelId="{0D0E4BA6-83E0-47B6-81DB-9F7821B22615}" type="presOf" srcId="{B0031686-ACFF-4B9F-A2AD-DF90A1608579}" destId="{8F21C014-D962-48A3-8717-74B87BD6E64A}" srcOrd="0" destOrd="3" presId="urn:microsoft.com/office/officeart/2005/8/layout/chevron2"/>
    <dgm:cxn modelId="{234F85AA-F6F0-4B32-A7F9-E9AE1BE4AC0F}" srcId="{E2466B7B-2CC4-452F-9C8B-271761A56D38}" destId="{B0031686-ACFF-4B9F-A2AD-DF90A1608579}" srcOrd="3" destOrd="0" parTransId="{063E503B-2A9A-4BA1-85DB-53268A90C62E}" sibTransId="{14E2BE96-5A65-4C94-8943-377F56FF612B}"/>
    <dgm:cxn modelId="{36C05FB9-BB8E-48E9-8926-979C7844939C}" type="presOf" srcId="{F05692AC-41B5-4DD5-90CB-A9B320CE3EBD}" destId="{E63C8B3C-A24A-43FA-9106-DEF7DD508BB4}" srcOrd="0" destOrd="2" presId="urn:microsoft.com/office/officeart/2005/8/layout/chevron2"/>
    <dgm:cxn modelId="{D43F43C6-83EC-45ED-99DC-9D17E3947237}" type="presOf" srcId="{18B65999-6056-4FB0-B6AE-E69E2616053B}" destId="{8F21C014-D962-48A3-8717-74B87BD6E64A}" srcOrd="0" destOrd="4" presId="urn:microsoft.com/office/officeart/2005/8/layout/chevron2"/>
    <dgm:cxn modelId="{784E3BCF-3460-49D5-B9F9-9781507ADA0E}" srcId="{E2466B7B-2CC4-452F-9C8B-271761A56D38}" destId="{18B65999-6056-4FB0-B6AE-E69E2616053B}" srcOrd="4" destOrd="0" parTransId="{F3CF167E-796A-468D-B9B3-175E095C58A6}" sibTransId="{F48FEE5C-2E29-4B40-BCEA-01902AE432CF}"/>
    <dgm:cxn modelId="{F1E8BF89-A055-4201-B316-D199A90A8F10}" type="presParOf" srcId="{401633F6-255A-4C24-A0F2-C8B5573FF367}" destId="{B22D2564-5726-4FBD-8810-F6AE49601FD0}" srcOrd="0" destOrd="0" presId="urn:microsoft.com/office/officeart/2005/8/layout/chevron2"/>
    <dgm:cxn modelId="{A403869C-AC84-4C25-A880-379A876E78B1}" type="presParOf" srcId="{B22D2564-5726-4FBD-8810-F6AE49601FD0}" destId="{787DA446-E236-4EF6-A8BC-8321300B6188}" srcOrd="0" destOrd="0" presId="urn:microsoft.com/office/officeart/2005/8/layout/chevron2"/>
    <dgm:cxn modelId="{F1481CB9-E8A1-4494-96F5-E65AF61F8B91}" type="presParOf" srcId="{B22D2564-5726-4FBD-8810-F6AE49601FD0}" destId="{8F21C014-D962-48A3-8717-74B87BD6E64A}" srcOrd="1" destOrd="0" presId="urn:microsoft.com/office/officeart/2005/8/layout/chevron2"/>
    <dgm:cxn modelId="{367E1DBB-E663-44BB-B8C5-5BA03293D373}" type="presParOf" srcId="{401633F6-255A-4C24-A0F2-C8B5573FF367}" destId="{6FD7775A-FEDC-411D-845C-5E1DCCD75914}" srcOrd="1" destOrd="0" presId="urn:microsoft.com/office/officeart/2005/8/layout/chevron2"/>
    <dgm:cxn modelId="{967C3024-6A46-4953-BED0-9DC5FA43588B}" type="presParOf" srcId="{401633F6-255A-4C24-A0F2-C8B5573FF367}" destId="{C254CD9A-D5AE-471B-A321-5B85E1B58D00}" srcOrd="2" destOrd="0" presId="urn:microsoft.com/office/officeart/2005/8/layout/chevron2"/>
    <dgm:cxn modelId="{CFD830BB-6874-4D70-9C69-173700811A26}" type="presParOf" srcId="{C254CD9A-D5AE-471B-A321-5B85E1B58D00}" destId="{5EAB927E-0DB7-425D-A2C0-39A9CF1BFE98}" srcOrd="0" destOrd="0" presId="urn:microsoft.com/office/officeart/2005/8/layout/chevron2"/>
    <dgm:cxn modelId="{4EB29504-504D-4833-B055-14227FA6CEF9}" type="presParOf" srcId="{C254CD9A-D5AE-471B-A321-5B85E1B58D00}" destId="{E63C8B3C-A24A-43FA-9106-DEF7DD508BB4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6CE78DA-B2C9-48E0-936F-ADDCB439F6F1}" type="doc">
      <dgm:prSet loTypeId="urn:microsoft.com/office/officeart/2008/layout/PictureStrip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E16CDE2-29C8-4B3E-ACD1-62E310E4E225}">
      <dgm:prSet phldrT="[Текст]" custT="1"/>
      <dgm:spPr/>
      <dgm:t>
        <a:bodyPr/>
        <a:lstStyle/>
        <a:p>
          <a:r>
            <a:rPr lang="ru-RU" sz="2400" dirty="0"/>
            <a:t> </a:t>
          </a:r>
          <a:r>
            <a:rPr lang="ru-RU" sz="2000" b="1" dirty="0">
              <a:solidFill>
                <a:srgbClr val="002060"/>
              </a:solidFill>
            </a:rPr>
            <a:t>1. Для достижения целевых показателей по доходам и бедности  нужен рост ВВП 3% в год. Он достигается только при инновационных решениях</a:t>
          </a:r>
        </a:p>
      </dgm:t>
    </dgm:pt>
    <dgm:pt modelId="{5825D08F-9266-4DC3-84AC-E3131065AEDD}" type="parTrans" cxnId="{706CAE6B-E358-4C2C-92E1-4A1A8056521C}">
      <dgm:prSet/>
      <dgm:spPr/>
      <dgm:t>
        <a:bodyPr/>
        <a:lstStyle/>
        <a:p>
          <a:endParaRPr lang="ru-RU"/>
        </a:p>
      </dgm:t>
    </dgm:pt>
    <dgm:pt modelId="{B7F372A9-5FAF-4B64-867D-80523482DC47}" type="sibTrans" cxnId="{706CAE6B-E358-4C2C-92E1-4A1A8056521C}">
      <dgm:prSet/>
      <dgm:spPr/>
      <dgm:t>
        <a:bodyPr/>
        <a:lstStyle/>
        <a:p>
          <a:endParaRPr lang="ru-RU"/>
        </a:p>
      </dgm:t>
    </dgm:pt>
    <dgm:pt modelId="{897C65EC-EC64-40B7-ABC5-56471704EE95}">
      <dgm:prSet phldrT="[Текст]" custT="1"/>
      <dgm:spPr/>
      <dgm:t>
        <a:bodyPr/>
        <a:lstStyle/>
        <a:p>
          <a:r>
            <a:rPr lang="ru-RU" sz="2000" b="1" dirty="0">
              <a:solidFill>
                <a:srgbClr val="002060"/>
              </a:solidFill>
            </a:rPr>
            <a:t>2. Эти решения  на рынке труда и в образовании</a:t>
          </a:r>
        </a:p>
      </dgm:t>
    </dgm:pt>
    <dgm:pt modelId="{C68711C7-218E-47C7-BA43-585E139CED70}" type="parTrans" cxnId="{AA02BE83-D1B6-4A88-B5D5-4F4E59A43865}">
      <dgm:prSet/>
      <dgm:spPr/>
      <dgm:t>
        <a:bodyPr/>
        <a:lstStyle/>
        <a:p>
          <a:endParaRPr lang="ru-RU"/>
        </a:p>
      </dgm:t>
    </dgm:pt>
    <dgm:pt modelId="{3A228A21-898D-45A3-881F-E976B86C85F7}" type="sibTrans" cxnId="{AA02BE83-D1B6-4A88-B5D5-4F4E59A43865}">
      <dgm:prSet/>
      <dgm:spPr/>
      <dgm:t>
        <a:bodyPr/>
        <a:lstStyle/>
        <a:p>
          <a:endParaRPr lang="ru-RU"/>
        </a:p>
      </dgm:t>
    </dgm:pt>
    <dgm:pt modelId="{EB72A4D3-5A61-43E8-8994-242B21D7120B}">
      <dgm:prSet phldrT="[Текст]" custT="1"/>
      <dgm:spPr/>
      <dgm:t>
        <a:bodyPr/>
        <a:lstStyle/>
        <a:p>
          <a:r>
            <a:rPr lang="ru-RU" sz="2800" b="1" dirty="0">
              <a:solidFill>
                <a:srgbClr val="002060"/>
              </a:solidFill>
            </a:rPr>
            <a:t>   </a:t>
          </a:r>
          <a:r>
            <a:rPr lang="ru-RU" sz="2000" b="1" dirty="0">
              <a:solidFill>
                <a:srgbClr val="002060"/>
              </a:solidFill>
            </a:rPr>
            <a:t>3. А также в социальной поддержке</a:t>
          </a:r>
        </a:p>
      </dgm:t>
    </dgm:pt>
    <dgm:pt modelId="{098076C7-9BBE-4F2E-9ADA-4BEAE4CB6A16}" type="parTrans" cxnId="{09616B4B-3039-451A-A8C3-56B9B8506447}">
      <dgm:prSet/>
      <dgm:spPr/>
      <dgm:t>
        <a:bodyPr/>
        <a:lstStyle/>
        <a:p>
          <a:endParaRPr lang="ru-RU"/>
        </a:p>
      </dgm:t>
    </dgm:pt>
    <dgm:pt modelId="{9F5043DC-7877-4F62-A8BF-8B90545DAB7E}" type="sibTrans" cxnId="{09616B4B-3039-451A-A8C3-56B9B8506447}">
      <dgm:prSet/>
      <dgm:spPr/>
      <dgm:t>
        <a:bodyPr/>
        <a:lstStyle/>
        <a:p>
          <a:endParaRPr lang="ru-RU"/>
        </a:p>
      </dgm:t>
    </dgm:pt>
    <dgm:pt modelId="{81161610-6243-430C-A900-5523A6508ACC}" type="pres">
      <dgm:prSet presAssocID="{D6CE78DA-B2C9-48E0-936F-ADDCB439F6F1}" presName="Name0" presStyleCnt="0">
        <dgm:presLayoutVars>
          <dgm:dir/>
          <dgm:resizeHandles val="exact"/>
        </dgm:presLayoutVars>
      </dgm:prSet>
      <dgm:spPr/>
    </dgm:pt>
    <dgm:pt modelId="{2B078176-3424-4131-B4E7-EF6AF28899EB}" type="pres">
      <dgm:prSet presAssocID="{1E16CDE2-29C8-4B3E-ACD1-62E310E4E225}" presName="composite" presStyleCnt="0"/>
      <dgm:spPr/>
    </dgm:pt>
    <dgm:pt modelId="{B27707C4-8C17-40DC-A8BB-AE75B1036A1B}" type="pres">
      <dgm:prSet presAssocID="{1E16CDE2-29C8-4B3E-ACD1-62E310E4E225}" presName="rect1" presStyleLbl="trAlignAcc1" presStyleIdx="0" presStyleCnt="3" custScaleX="210539" custLinFactNeighborX="22170" custLinFactNeighborY="-3861">
        <dgm:presLayoutVars>
          <dgm:bulletEnabled val="1"/>
        </dgm:presLayoutVars>
      </dgm:prSet>
      <dgm:spPr/>
    </dgm:pt>
    <dgm:pt modelId="{EEEC7BB6-05A1-4822-A59D-21FB66529830}" type="pres">
      <dgm:prSet presAssocID="{1E16CDE2-29C8-4B3E-ACD1-62E310E4E225}" presName="rect2" presStyleLbl="fgImgPlace1" presStyleIdx="0" presStyleCnt="3" custScaleY="118951" custLinFactX="-96478" custLinFactNeighborX="-100000" custLinFactNeighborY="12416"/>
      <dgm:spPr/>
    </dgm:pt>
    <dgm:pt modelId="{E7A81683-1ED1-41F0-A32C-6963BC40E745}" type="pres">
      <dgm:prSet presAssocID="{B7F372A9-5FAF-4B64-867D-80523482DC47}" presName="sibTrans" presStyleCnt="0"/>
      <dgm:spPr/>
    </dgm:pt>
    <dgm:pt modelId="{1EC22561-4536-47BD-9BF7-8E3FDE50F080}" type="pres">
      <dgm:prSet presAssocID="{897C65EC-EC64-40B7-ABC5-56471704EE95}" presName="composite" presStyleCnt="0"/>
      <dgm:spPr/>
    </dgm:pt>
    <dgm:pt modelId="{6AD2E37D-877F-46F1-986E-A715005F5207}" type="pres">
      <dgm:prSet presAssocID="{897C65EC-EC64-40B7-ABC5-56471704EE95}" presName="rect1" presStyleLbl="trAlignAcc1" presStyleIdx="1" presStyleCnt="3" custScaleX="207273" custLinFactNeighborX="23803" custLinFactNeighborY="-160">
        <dgm:presLayoutVars>
          <dgm:bulletEnabled val="1"/>
        </dgm:presLayoutVars>
      </dgm:prSet>
      <dgm:spPr/>
    </dgm:pt>
    <dgm:pt modelId="{0397E568-5EE4-41EA-BFD6-883593F87642}" type="pres">
      <dgm:prSet presAssocID="{897C65EC-EC64-40B7-ABC5-56471704EE95}" presName="rect2" presStyleLbl="fgImgPlace1" presStyleIdx="1" presStyleCnt="3" custLinFactX="-86234" custLinFactNeighborX="-100000" custLinFactNeighborY="10506"/>
      <dgm:spPr/>
    </dgm:pt>
    <dgm:pt modelId="{6C1E4C8F-CB53-48F3-A62C-CDCFBC70AF90}" type="pres">
      <dgm:prSet presAssocID="{3A228A21-898D-45A3-881F-E976B86C85F7}" presName="sibTrans" presStyleCnt="0"/>
      <dgm:spPr/>
    </dgm:pt>
    <dgm:pt modelId="{0EA87851-9BEA-4311-8CFB-7444AFBE8C18}" type="pres">
      <dgm:prSet presAssocID="{EB72A4D3-5A61-43E8-8994-242B21D7120B}" presName="composite" presStyleCnt="0"/>
      <dgm:spPr/>
    </dgm:pt>
    <dgm:pt modelId="{0FC51A89-9800-4BF9-B763-890B1131D6E6}" type="pres">
      <dgm:prSet presAssocID="{EB72A4D3-5A61-43E8-8994-242B21D7120B}" presName="rect1" presStyleLbl="trAlignAcc1" presStyleIdx="2" presStyleCnt="3" custScaleX="214103" custLinFactNeighborX="21009" custLinFactNeighborY="-16387">
        <dgm:presLayoutVars>
          <dgm:bulletEnabled val="1"/>
        </dgm:presLayoutVars>
      </dgm:prSet>
      <dgm:spPr/>
    </dgm:pt>
    <dgm:pt modelId="{FDFD6681-F3CF-45CA-87C7-7FE15246EDA0}" type="pres">
      <dgm:prSet presAssocID="{EB72A4D3-5A61-43E8-8994-242B21D7120B}" presName="rect2" presStyleLbl="fgImgPlace1" presStyleIdx="2" presStyleCnt="3" custLinFactX="-80504" custLinFactNeighborX="-100000" custLinFactNeighborY="10973"/>
      <dgm:spPr/>
    </dgm:pt>
  </dgm:ptLst>
  <dgm:cxnLst>
    <dgm:cxn modelId="{487C9302-B6F8-4553-8C69-85837F8B8BDB}" type="presOf" srcId="{EB72A4D3-5A61-43E8-8994-242B21D7120B}" destId="{0FC51A89-9800-4BF9-B763-890B1131D6E6}" srcOrd="0" destOrd="0" presId="urn:microsoft.com/office/officeart/2008/layout/PictureStrips"/>
    <dgm:cxn modelId="{09616B4B-3039-451A-A8C3-56B9B8506447}" srcId="{D6CE78DA-B2C9-48E0-936F-ADDCB439F6F1}" destId="{EB72A4D3-5A61-43E8-8994-242B21D7120B}" srcOrd="2" destOrd="0" parTransId="{098076C7-9BBE-4F2E-9ADA-4BEAE4CB6A16}" sibTransId="{9F5043DC-7877-4F62-A8BF-8B90545DAB7E}"/>
    <dgm:cxn modelId="{706CAE6B-E358-4C2C-92E1-4A1A8056521C}" srcId="{D6CE78DA-B2C9-48E0-936F-ADDCB439F6F1}" destId="{1E16CDE2-29C8-4B3E-ACD1-62E310E4E225}" srcOrd="0" destOrd="0" parTransId="{5825D08F-9266-4DC3-84AC-E3131065AEDD}" sibTransId="{B7F372A9-5FAF-4B64-867D-80523482DC47}"/>
    <dgm:cxn modelId="{1FCCDD75-F126-4477-AB7B-37404BE8BA29}" type="presOf" srcId="{1E16CDE2-29C8-4B3E-ACD1-62E310E4E225}" destId="{B27707C4-8C17-40DC-A8BB-AE75B1036A1B}" srcOrd="0" destOrd="0" presId="urn:microsoft.com/office/officeart/2008/layout/PictureStrips"/>
    <dgm:cxn modelId="{AA02BE83-D1B6-4A88-B5D5-4F4E59A43865}" srcId="{D6CE78DA-B2C9-48E0-936F-ADDCB439F6F1}" destId="{897C65EC-EC64-40B7-ABC5-56471704EE95}" srcOrd="1" destOrd="0" parTransId="{C68711C7-218E-47C7-BA43-585E139CED70}" sibTransId="{3A228A21-898D-45A3-881F-E976B86C85F7}"/>
    <dgm:cxn modelId="{84DF4487-8625-49FD-B77A-95DA4FDFAA9C}" type="presOf" srcId="{897C65EC-EC64-40B7-ABC5-56471704EE95}" destId="{6AD2E37D-877F-46F1-986E-A715005F5207}" srcOrd="0" destOrd="0" presId="urn:microsoft.com/office/officeart/2008/layout/PictureStrips"/>
    <dgm:cxn modelId="{091A19F0-2923-47C6-B66D-593958119A0C}" type="presOf" srcId="{D6CE78DA-B2C9-48E0-936F-ADDCB439F6F1}" destId="{81161610-6243-430C-A900-5523A6508ACC}" srcOrd="0" destOrd="0" presId="urn:microsoft.com/office/officeart/2008/layout/PictureStrips"/>
    <dgm:cxn modelId="{308DF369-58C2-4313-80B8-1D814026B604}" type="presParOf" srcId="{81161610-6243-430C-A900-5523A6508ACC}" destId="{2B078176-3424-4131-B4E7-EF6AF28899EB}" srcOrd="0" destOrd="0" presId="urn:microsoft.com/office/officeart/2008/layout/PictureStrips"/>
    <dgm:cxn modelId="{BF5D187D-9EAF-4408-A2B6-4EE0972371B4}" type="presParOf" srcId="{2B078176-3424-4131-B4E7-EF6AF28899EB}" destId="{B27707C4-8C17-40DC-A8BB-AE75B1036A1B}" srcOrd="0" destOrd="0" presId="urn:microsoft.com/office/officeart/2008/layout/PictureStrips"/>
    <dgm:cxn modelId="{1927126F-BFAD-405B-8D6F-BD91CAF30035}" type="presParOf" srcId="{2B078176-3424-4131-B4E7-EF6AF28899EB}" destId="{EEEC7BB6-05A1-4822-A59D-21FB66529830}" srcOrd="1" destOrd="0" presId="urn:microsoft.com/office/officeart/2008/layout/PictureStrips"/>
    <dgm:cxn modelId="{9F00DCEF-AE5B-4CA1-8ADB-42B5A0C7ED89}" type="presParOf" srcId="{81161610-6243-430C-A900-5523A6508ACC}" destId="{E7A81683-1ED1-41F0-A32C-6963BC40E745}" srcOrd="1" destOrd="0" presId="urn:microsoft.com/office/officeart/2008/layout/PictureStrips"/>
    <dgm:cxn modelId="{8F833C11-47FE-4B94-AE5B-4CCC292CC9DE}" type="presParOf" srcId="{81161610-6243-430C-A900-5523A6508ACC}" destId="{1EC22561-4536-47BD-9BF7-8E3FDE50F080}" srcOrd="2" destOrd="0" presId="urn:microsoft.com/office/officeart/2008/layout/PictureStrips"/>
    <dgm:cxn modelId="{00DF633F-4410-4C5A-B8C9-328AA6588CF9}" type="presParOf" srcId="{1EC22561-4536-47BD-9BF7-8E3FDE50F080}" destId="{6AD2E37D-877F-46F1-986E-A715005F5207}" srcOrd="0" destOrd="0" presId="urn:microsoft.com/office/officeart/2008/layout/PictureStrips"/>
    <dgm:cxn modelId="{A5FE5AB1-639A-46E4-871E-698EA7E4F872}" type="presParOf" srcId="{1EC22561-4536-47BD-9BF7-8E3FDE50F080}" destId="{0397E568-5EE4-41EA-BFD6-883593F87642}" srcOrd="1" destOrd="0" presId="urn:microsoft.com/office/officeart/2008/layout/PictureStrips"/>
    <dgm:cxn modelId="{DA957251-A776-453A-96A1-0C04EA58F4F9}" type="presParOf" srcId="{81161610-6243-430C-A900-5523A6508ACC}" destId="{6C1E4C8F-CB53-48F3-A62C-CDCFBC70AF90}" srcOrd="3" destOrd="0" presId="urn:microsoft.com/office/officeart/2008/layout/PictureStrips"/>
    <dgm:cxn modelId="{7521482A-F845-4BCB-B696-4F6E7A589C70}" type="presParOf" srcId="{81161610-6243-430C-A900-5523A6508ACC}" destId="{0EA87851-9BEA-4311-8CFB-7444AFBE8C18}" srcOrd="4" destOrd="0" presId="urn:microsoft.com/office/officeart/2008/layout/PictureStrips"/>
    <dgm:cxn modelId="{05A803FC-C87F-4D27-B232-4DC00E47889F}" type="presParOf" srcId="{0EA87851-9BEA-4311-8CFB-7444AFBE8C18}" destId="{0FC51A89-9800-4BF9-B763-890B1131D6E6}" srcOrd="0" destOrd="0" presId="urn:microsoft.com/office/officeart/2008/layout/PictureStrips"/>
    <dgm:cxn modelId="{0ACB55E3-FBF5-43D3-A8C9-38CE74788987}" type="presParOf" srcId="{0EA87851-9BEA-4311-8CFB-7444AFBE8C18}" destId="{FDFD6681-F3CF-45CA-87C7-7FE15246EDA0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173BABA-C512-434C-B4F5-999B18EC3EEE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2466B7B-2CC4-452F-9C8B-271761A56D38}">
      <dgm:prSet phldrT="[Текст]" custT="1"/>
      <dgm:spPr/>
      <dgm:t>
        <a:bodyPr/>
        <a:lstStyle/>
        <a:p>
          <a:r>
            <a:rPr lang="ru-RU" sz="2400" dirty="0"/>
            <a:t>1.</a:t>
          </a:r>
        </a:p>
      </dgm:t>
    </dgm:pt>
    <dgm:pt modelId="{7DE408FF-EF74-40F6-B365-42DAB06AFA5D}" type="parTrans" cxnId="{66A28BA5-51FF-4E96-86D1-D551E1E980F6}">
      <dgm:prSet/>
      <dgm:spPr/>
      <dgm:t>
        <a:bodyPr/>
        <a:lstStyle/>
        <a:p>
          <a:endParaRPr lang="ru-RU"/>
        </a:p>
      </dgm:t>
    </dgm:pt>
    <dgm:pt modelId="{0960F226-7D88-4F20-88C1-4594B07E5275}" type="sibTrans" cxnId="{66A28BA5-51FF-4E96-86D1-D551E1E980F6}">
      <dgm:prSet/>
      <dgm:spPr/>
      <dgm:t>
        <a:bodyPr/>
        <a:lstStyle/>
        <a:p>
          <a:endParaRPr lang="ru-RU"/>
        </a:p>
      </dgm:t>
    </dgm:pt>
    <dgm:pt modelId="{2B2CAE7A-DD6A-4C7C-9ED6-60A45EB5E5B3}">
      <dgm:prSet phldrT="[Текст]" custT="1"/>
      <dgm:spPr/>
      <dgm:t>
        <a:bodyPr/>
        <a:lstStyle/>
        <a:p>
          <a:r>
            <a:rPr lang="ru-RU" sz="1600" dirty="0"/>
            <a:t>Новые меры поддержки малого и среднего бизнеса, направленные на поддержку старта бизнеса и быстрорастущих субъектов </a:t>
          </a:r>
          <a:r>
            <a:rPr lang="ru-RU" sz="1600" dirty="0" err="1"/>
            <a:t>МСП</a:t>
          </a:r>
          <a:endParaRPr lang="ru-RU" sz="1600" dirty="0"/>
        </a:p>
      </dgm:t>
    </dgm:pt>
    <dgm:pt modelId="{695E0C3A-90EE-43E9-9DE0-3F4EF9E6830C}" type="parTrans" cxnId="{E511FB54-3C8B-4BCC-A682-5CFC13C50018}">
      <dgm:prSet/>
      <dgm:spPr/>
      <dgm:t>
        <a:bodyPr/>
        <a:lstStyle/>
        <a:p>
          <a:endParaRPr lang="ru-RU"/>
        </a:p>
      </dgm:t>
    </dgm:pt>
    <dgm:pt modelId="{B8D42B53-D59B-448B-80B9-34C48EE63DC1}" type="sibTrans" cxnId="{E511FB54-3C8B-4BCC-A682-5CFC13C50018}">
      <dgm:prSet/>
      <dgm:spPr/>
      <dgm:t>
        <a:bodyPr/>
        <a:lstStyle/>
        <a:p>
          <a:endParaRPr lang="ru-RU"/>
        </a:p>
      </dgm:t>
    </dgm:pt>
    <dgm:pt modelId="{05D058D1-DD49-442A-8251-C076722E94A3}">
      <dgm:prSet phldrT="[Текст]" custT="1"/>
      <dgm:spPr/>
      <dgm:t>
        <a:bodyPr/>
        <a:lstStyle/>
        <a:p>
          <a:r>
            <a:rPr lang="ru-RU" sz="2400" dirty="0"/>
            <a:t>2.</a:t>
          </a:r>
        </a:p>
      </dgm:t>
    </dgm:pt>
    <dgm:pt modelId="{2DF5BD12-FE3A-4203-A56D-22850537164B}" type="parTrans" cxnId="{2EF5F6D1-20A1-4206-89A2-19B406452DE1}">
      <dgm:prSet/>
      <dgm:spPr/>
      <dgm:t>
        <a:bodyPr/>
        <a:lstStyle/>
        <a:p>
          <a:endParaRPr lang="ru-RU"/>
        </a:p>
      </dgm:t>
    </dgm:pt>
    <dgm:pt modelId="{8BD40AB9-A778-40C5-98C4-0034BAF40E5B}" type="sibTrans" cxnId="{2EF5F6D1-20A1-4206-89A2-19B406452DE1}">
      <dgm:prSet/>
      <dgm:spPr/>
      <dgm:t>
        <a:bodyPr/>
        <a:lstStyle/>
        <a:p>
          <a:endParaRPr lang="ru-RU"/>
        </a:p>
      </dgm:t>
    </dgm:pt>
    <dgm:pt modelId="{76D08C7F-92D0-4B0B-B7B4-379FB556B6A9}">
      <dgm:prSet phldrT="[Текст]" custT="1"/>
      <dgm:spPr/>
      <dgm:t>
        <a:bodyPr/>
        <a:lstStyle/>
        <a:p>
          <a:r>
            <a:rPr lang="ru-RU" sz="1600" dirty="0"/>
            <a:t>Стимулирование освоения новых перспективных  страновых и продуктовых рынков, включая рынок  социального обслуживания населения для некоммерческих организаций</a:t>
          </a:r>
        </a:p>
      </dgm:t>
    </dgm:pt>
    <dgm:pt modelId="{6949B739-3831-4CD2-BB51-C6562742091F}" type="parTrans" cxnId="{3DF97C16-764F-4BDC-B00E-17C3DA7BA81E}">
      <dgm:prSet/>
      <dgm:spPr/>
      <dgm:t>
        <a:bodyPr/>
        <a:lstStyle/>
        <a:p>
          <a:endParaRPr lang="ru-RU"/>
        </a:p>
      </dgm:t>
    </dgm:pt>
    <dgm:pt modelId="{0501E230-3F4A-4E82-960B-EB5713362D29}" type="sibTrans" cxnId="{3DF97C16-764F-4BDC-B00E-17C3DA7BA81E}">
      <dgm:prSet/>
      <dgm:spPr/>
      <dgm:t>
        <a:bodyPr/>
        <a:lstStyle/>
        <a:p>
          <a:endParaRPr lang="ru-RU"/>
        </a:p>
      </dgm:t>
    </dgm:pt>
    <dgm:pt modelId="{64469214-EC8F-4859-BD3A-588F3104F8C1}">
      <dgm:prSet phldrT="[Текст]" custT="1"/>
      <dgm:spPr/>
      <dgm:t>
        <a:bodyPr/>
        <a:lstStyle/>
        <a:p>
          <a:r>
            <a:rPr lang="ru-RU" sz="2400" dirty="0"/>
            <a:t>4.</a:t>
          </a:r>
        </a:p>
      </dgm:t>
    </dgm:pt>
    <dgm:pt modelId="{B7E71D46-B69D-486C-AFDC-A96A75661B8B}" type="parTrans" cxnId="{B5D07964-4D21-4E5C-81C7-B9B4BEC15573}">
      <dgm:prSet/>
      <dgm:spPr/>
      <dgm:t>
        <a:bodyPr/>
        <a:lstStyle/>
        <a:p>
          <a:endParaRPr lang="ru-RU"/>
        </a:p>
      </dgm:t>
    </dgm:pt>
    <dgm:pt modelId="{02DFEA16-9036-4F2E-BD80-089A42A26FE8}" type="sibTrans" cxnId="{B5D07964-4D21-4E5C-81C7-B9B4BEC15573}">
      <dgm:prSet/>
      <dgm:spPr/>
      <dgm:t>
        <a:bodyPr/>
        <a:lstStyle/>
        <a:p>
          <a:endParaRPr lang="ru-RU"/>
        </a:p>
      </dgm:t>
    </dgm:pt>
    <dgm:pt modelId="{09600830-70AB-4023-AC6C-B10BE79D2B50}">
      <dgm:prSet phldrT="[Текст]" custT="1"/>
      <dgm:spPr/>
      <dgm:t>
        <a:bodyPr/>
        <a:lstStyle/>
        <a:p>
          <a:r>
            <a:rPr lang="ru-RU" sz="1600" dirty="0"/>
            <a:t>Модернизация службы занятости  </a:t>
          </a:r>
        </a:p>
      </dgm:t>
    </dgm:pt>
    <dgm:pt modelId="{6029EF2C-F4BD-418F-8A0F-3DFFE13F382B}" type="parTrans" cxnId="{9ED6A778-D325-4FC3-BF8E-10B6722C586D}">
      <dgm:prSet/>
      <dgm:spPr/>
      <dgm:t>
        <a:bodyPr/>
        <a:lstStyle/>
        <a:p>
          <a:endParaRPr lang="ru-RU"/>
        </a:p>
      </dgm:t>
    </dgm:pt>
    <dgm:pt modelId="{3349FB0C-59C2-4649-BF17-192C7951A8E8}" type="sibTrans" cxnId="{9ED6A778-D325-4FC3-BF8E-10B6722C586D}">
      <dgm:prSet/>
      <dgm:spPr/>
      <dgm:t>
        <a:bodyPr/>
        <a:lstStyle/>
        <a:p>
          <a:endParaRPr lang="ru-RU"/>
        </a:p>
      </dgm:t>
    </dgm:pt>
    <dgm:pt modelId="{E9803109-F153-4422-9C16-4C674C71BC28}">
      <dgm:prSet custT="1"/>
      <dgm:spPr/>
      <dgm:t>
        <a:bodyPr/>
        <a:lstStyle/>
        <a:p>
          <a:r>
            <a:rPr lang="ru-RU" sz="2400" dirty="0"/>
            <a:t>3.</a:t>
          </a:r>
        </a:p>
      </dgm:t>
    </dgm:pt>
    <dgm:pt modelId="{62DF40AE-CC87-4D61-8EF7-75CFCA602CAB}" type="parTrans" cxnId="{C4131637-497F-4965-A386-B14C7B853636}">
      <dgm:prSet/>
      <dgm:spPr/>
      <dgm:t>
        <a:bodyPr/>
        <a:lstStyle/>
        <a:p>
          <a:endParaRPr lang="ru-RU"/>
        </a:p>
      </dgm:t>
    </dgm:pt>
    <dgm:pt modelId="{D0F02C05-D444-41DF-8DF6-283696DCF139}" type="sibTrans" cxnId="{C4131637-497F-4965-A386-B14C7B853636}">
      <dgm:prSet/>
      <dgm:spPr/>
      <dgm:t>
        <a:bodyPr/>
        <a:lstStyle/>
        <a:p>
          <a:endParaRPr lang="ru-RU"/>
        </a:p>
      </dgm:t>
    </dgm:pt>
    <dgm:pt modelId="{9DAE39D2-1F7C-47E5-B1E0-37772FD8D48C}">
      <dgm:prSet custT="1"/>
      <dgm:spPr/>
      <dgm:t>
        <a:bodyPr/>
        <a:lstStyle/>
        <a:p>
          <a:r>
            <a:rPr lang="ru-RU" sz="1600" dirty="0"/>
            <a:t>Достройка системы непрерывного образования для постоянного обновления знаний, внедрение системы ваучеров на переобучение   </a:t>
          </a:r>
        </a:p>
      </dgm:t>
    </dgm:pt>
    <dgm:pt modelId="{037DC47E-32BF-4693-AE1A-B593A5D4BA83}" type="parTrans" cxnId="{89B35F12-22E0-4C7B-81E8-09A2898A3E01}">
      <dgm:prSet/>
      <dgm:spPr/>
      <dgm:t>
        <a:bodyPr/>
        <a:lstStyle/>
        <a:p>
          <a:endParaRPr lang="ru-RU"/>
        </a:p>
      </dgm:t>
    </dgm:pt>
    <dgm:pt modelId="{0A6836A5-18BB-4761-8089-5FED8A1AAE6E}" type="sibTrans" cxnId="{89B35F12-22E0-4C7B-81E8-09A2898A3E01}">
      <dgm:prSet/>
      <dgm:spPr/>
      <dgm:t>
        <a:bodyPr/>
        <a:lstStyle/>
        <a:p>
          <a:endParaRPr lang="ru-RU"/>
        </a:p>
      </dgm:t>
    </dgm:pt>
    <dgm:pt modelId="{401633F6-255A-4C24-A0F2-C8B5573FF367}" type="pres">
      <dgm:prSet presAssocID="{D173BABA-C512-434C-B4F5-999B18EC3EEE}" presName="linearFlow" presStyleCnt="0">
        <dgm:presLayoutVars>
          <dgm:dir/>
          <dgm:animLvl val="lvl"/>
          <dgm:resizeHandles val="exact"/>
        </dgm:presLayoutVars>
      </dgm:prSet>
      <dgm:spPr/>
    </dgm:pt>
    <dgm:pt modelId="{B22D2564-5726-4FBD-8810-F6AE49601FD0}" type="pres">
      <dgm:prSet presAssocID="{E2466B7B-2CC4-452F-9C8B-271761A56D38}" presName="composite" presStyleCnt="0"/>
      <dgm:spPr/>
    </dgm:pt>
    <dgm:pt modelId="{787DA446-E236-4EF6-A8BC-8321300B6188}" type="pres">
      <dgm:prSet presAssocID="{E2466B7B-2CC4-452F-9C8B-271761A56D38}" presName="parentText" presStyleLbl="alignNode1" presStyleIdx="0" presStyleCnt="4">
        <dgm:presLayoutVars>
          <dgm:chMax val="1"/>
          <dgm:bulletEnabled val="1"/>
        </dgm:presLayoutVars>
      </dgm:prSet>
      <dgm:spPr/>
    </dgm:pt>
    <dgm:pt modelId="{8F21C014-D962-48A3-8717-74B87BD6E64A}" type="pres">
      <dgm:prSet presAssocID="{E2466B7B-2CC4-452F-9C8B-271761A56D38}" presName="descendantText" presStyleLbl="alignAcc1" presStyleIdx="0" presStyleCnt="4">
        <dgm:presLayoutVars>
          <dgm:bulletEnabled val="1"/>
        </dgm:presLayoutVars>
      </dgm:prSet>
      <dgm:spPr/>
    </dgm:pt>
    <dgm:pt modelId="{6FD7775A-FEDC-411D-845C-5E1DCCD75914}" type="pres">
      <dgm:prSet presAssocID="{0960F226-7D88-4F20-88C1-4594B07E5275}" presName="sp" presStyleCnt="0"/>
      <dgm:spPr/>
    </dgm:pt>
    <dgm:pt modelId="{2A2AF854-F875-4CDE-8508-5B7BBA46528E}" type="pres">
      <dgm:prSet presAssocID="{05D058D1-DD49-442A-8251-C076722E94A3}" presName="composite" presStyleCnt="0"/>
      <dgm:spPr/>
    </dgm:pt>
    <dgm:pt modelId="{9F186C6C-0EDB-4B3A-ADF7-1C77D4BF0469}" type="pres">
      <dgm:prSet presAssocID="{05D058D1-DD49-442A-8251-C076722E94A3}" presName="parentText" presStyleLbl="alignNode1" presStyleIdx="1" presStyleCnt="4">
        <dgm:presLayoutVars>
          <dgm:chMax val="1"/>
          <dgm:bulletEnabled val="1"/>
        </dgm:presLayoutVars>
      </dgm:prSet>
      <dgm:spPr/>
    </dgm:pt>
    <dgm:pt modelId="{654622B2-E1C2-48EC-9F8D-D488C47D8F2B}" type="pres">
      <dgm:prSet presAssocID="{05D058D1-DD49-442A-8251-C076722E94A3}" presName="descendantText" presStyleLbl="alignAcc1" presStyleIdx="1" presStyleCnt="4">
        <dgm:presLayoutVars>
          <dgm:bulletEnabled val="1"/>
        </dgm:presLayoutVars>
      </dgm:prSet>
      <dgm:spPr/>
    </dgm:pt>
    <dgm:pt modelId="{EC885EE1-9D11-4EE9-A895-8BAE0B98E08D}" type="pres">
      <dgm:prSet presAssocID="{8BD40AB9-A778-40C5-98C4-0034BAF40E5B}" presName="sp" presStyleCnt="0"/>
      <dgm:spPr/>
    </dgm:pt>
    <dgm:pt modelId="{C254CD9A-D5AE-471B-A321-5B85E1B58D00}" type="pres">
      <dgm:prSet presAssocID="{E9803109-F153-4422-9C16-4C674C71BC28}" presName="composite" presStyleCnt="0"/>
      <dgm:spPr/>
    </dgm:pt>
    <dgm:pt modelId="{5EAB927E-0DB7-425D-A2C0-39A9CF1BFE98}" type="pres">
      <dgm:prSet presAssocID="{E9803109-F153-4422-9C16-4C674C71BC28}" presName="parentText" presStyleLbl="alignNode1" presStyleIdx="2" presStyleCnt="4">
        <dgm:presLayoutVars>
          <dgm:chMax val="1"/>
          <dgm:bulletEnabled val="1"/>
        </dgm:presLayoutVars>
      </dgm:prSet>
      <dgm:spPr/>
    </dgm:pt>
    <dgm:pt modelId="{E63C8B3C-A24A-43FA-9106-DEF7DD508BB4}" type="pres">
      <dgm:prSet presAssocID="{E9803109-F153-4422-9C16-4C674C71BC28}" presName="descendantText" presStyleLbl="alignAcc1" presStyleIdx="2" presStyleCnt="4">
        <dgm:presLayoutVars>
          <dgm:bulletEnabled val="1"/>
        </dgm:presLayoutVars>
      </dgm:prSet>
      <dgm:spPr/>
    </dgm:pt>
    <dgm:pt modelId="{AC57C2CC-3D73-4027-B4DE-1A64B060FA54}" type="pres">
      <dgm:prSet presAssocID="{D0F02C05-D444-41DF-8DF6-283696DCF139}" presName="sp" presStyleCnt="0"/>
      <dgm:spPr/>
    </dgm:pt>
    <dgm:pt modelId="{0A272D23-AE62-494D-9830-BE78D0A90F53}" type="pres">
      <dgm:prSet presAssocID="{64469214-EC8F-4859-BD3A-588F3104F8C1}" presName="composite" presStyleCnt="0"/>
      <dgm:spPr/>
    </dgm:pt>
    <dgm:pt modelId="{CE1683E7-E52E-4A8A-8439-014A28C14E7D}" type="pres">
      <dgm:prSet presAssocID="{64469214-EC8F-4859-BD3A-588F3104F8C1}" presName="parentText" presStyleLbl="alignNode1" presStyleIdx="3" presStyleCnt="4">
        <dgm:presLayoutVars>
          <dgm:chMax val="1"/>
          <dgm:bulletEnabled val="1"/>
        </dgm:presLayoutVars>
      </dgm:prSet>
      <dgm:spPr/>
    </dgm:pt>
    <dgm:pt modelId="{98882369-A965-4097-B3EF-2A7478E5B698}" type="pres">
      <dgm:prSet presAssocID="{64469214-EC8F-4859-BD3A-588F3104F8C1}" presName="descendantText" presStyleLbl="alignAcc1" presStyleIdx="3" presStyleCnt="4">
        <dgm:presLayoutVars>
          <dgm:bulletEnabled val="1"/>
        </dgm:presLayoutVars>
      </dgm:prSet>
      <dgm:spPr/>
    </dgm:pt>
  </dgm:ptLst>
  <dgm:cxnLst>
    <dgm:cxn modelId="{89B35F12-22E0-4C7B-81E8-09A2898A3E01}" srcId="{E9803109-F153-4422-9C16-4C674C71BC28}" destId="{9DAE39D2-1F7C-47E5-B1E0-37772FD8D48C}" srcOrd="0" destOrd="0" parTransId="{037DC47E-32BF-4693-AE1A-B593A5D4BA83}" sibTransId="{0A6836A5-18BB-4761-8089-5FED8A1AAE6E}"/>
    <dgm:cxn modelId="{3DF97C16-764F-4BDC-B00E-17C3DA7BA81E}" srcId="{05D058D1-DD49-442A-8251-C076722E94A3}" destId="{76D08C7F-92D0-4B0B-B7B4-379FB556B6A9}" srcOrd="0" destOrd="0" parTransId="{6949B739-3831-4CD2-BB51-C6562742091F}" sibTransId="{0501E230-3F4A-4E82-960B-EB5713362D29}"/>
    <dgm:cxn modelId="{5C684619-C510-4902-94FB-7EEF8B5104AF}" type="presOf" srcId="{05D058D1-DD49-442A-8251-C076722E94A3}" destId="{9F186C6C-0EDB-4B3A-ADF7-1C77D4BF0469}" srcOrd="0" destOrd="0" presId="urn:microsoft.com/office/officeart/2005/8/layout/chevron2"/>
    <dgm:cxn modelId="{C4131637-497F-4965-A386-B14C7B853636}" srcId="{D173BABA-C512-434C-B4F5-999B18EC3EEE}" destId="{E9803109-F153-4422-9C16-4C674C71BC28}" srcOrd="2" destOrd="0" parTransId="{62DF40AE-CC87-4D61-8EF7-75CFCA602CAB}" sibTransId="{D0F02C05-D444-41DF-8DF6-283696DCF139}"/>
    <dgm:cxn modelId="{30283D44-E96F-4266-872E-941C51709779}" type="presOf" srcId="{64469214-EC8F-4859-BD3A-588F3104F8C1}" destId="{CE1683E7-E52E-4A8A-8439-014A28C14E7D}" srcOrd="0" destOrd="0" presId="urn:microsoft.com/office/officeart/2005/8/layout/chevron2"/>
    <dgm:cxn modelId="{B5D07964-4D21-4E5C-81C7-B9B4BEC15573}" srcId="{D173BABA-C512-434C-B4F5-999B18EC3EEE}" destId="{64469214-EC8F-4859-BD3A-588F3104F8C1}" srcOrd="3" destOrd="0" parTransId="{B7E71D46-B69D-486C-AFDC-A96A75661B8B}" sibTransId="{02DFEA16-9036-4F2E-BD80-089A42A26FE8}"/>
    <dgm:cxn modelId="{ED556669-E94B-4674-8B0A-266C9E1758F6}" type="presOf" srcId="{76D08C7F-92D0-4B0B-B7B4-379FB556B6A9}" destId="{654622B2-E1C2-48EC-9F8D-D488C47D8F2B}" srcOrd="0" destOrd="0" presId="urn:microsoft.com/office/officeart/2005/8/layout/chevron2"/>
    <dgm:cxn modelId="{EABBB549-3A9F-4732-A8F1-924E7BADCFB6}" type="presOf" srcId="{E2466B7B-2CC4-452F-9C8B-271761A56D38}" destId="{787DA446-E236-4EF6-A8BC-8321300B6188}" srcOrd="0" destOrd="0" presId="urn:microsoft.com/office/officeart/2005/8/layout/chevron2"/>
    <dgm:cxn modelId="{F3941D74-63ED-4E4D-B10D-7716878C8C3C}" type="presOf" srcId="{9DAE39D2-1F7C-47E5-B1E0-37772FD8D48C}" destId="{E63C8B3C-A24A-43FA-9106-DEF7DD508BB4}" srcOrd="0" destOrd="0" presId="urn:microsoft.com/office/officeart/2005/8/layout/chevron2"/>
    <dgm:cxn modelId="{E511FB54-3C8B-4BCC-A682-5CFC13C50018}" srcId="{E2466B7B-2CC4-452F-9C8B-271761A56D38}" destId="{2B2CAE7A-DD6A-4C7C-9ED6-60A45EB5E5B3}" srcOrd="0" destOrd="0" parTransId="{695E0C3A-90EE-43E9-9DE0-3F4EF9E6830C}" sibTransId="{B8D42B53-D59B-448B-80B9-34C48EE63DC1}"/>
    <dgm:cxn modelId="{9ED6A778-D325-4FC3-BF8E-10B6722C586D}" srcId="{64469214-EC8F-4859-BD3A-588F3104F8C1}" destId="{09600830-70AB-4023-AC6C-B10BE79D2B50}" srcOrd="0" destOrd="0" parTransId="{6029EF2C-F4BD-418F-8A0F-3DFFE13F382B}" sibTransId="{3349FB0C-59C2-4649-BF17-192C7951A8E8}"/>
    <dgm:cxn modelId="{280C705A-62DD-43EA-84A7-258948105F89}" type="presOf" srcId="{D173BABA-C512-434C-B4F5-999B18EC3EEE}" destId="{401633F6-255A-4C24-A0F2-C8B5573FF367}" srcOrd="0" destOrd="0" presId="urn:microsoft.com/office/officeart/2005/8/layout/chevron2"/>
    <dgm:cxn modelId="{C753418F-2D64-4AB5-929D-DC6DBF5A8092}" type="presOf" srcId="{2B2CAE7A-DD6A-4C7C-9ED6-60A45EB5E5B3}" destId="{8F21C014-D962-48A3-8717-74B87BD6E64A}" srcOrd="0" destOrd="0" presId="urn:microsoft.com/office/officeart/2005/8/layout/chevron2"/>
    <dgm:cxn modelId="{582CD89B-4048-4966-935C-1E39BCAF7A3D}" type="presOf" srcId="{09600830-70AB-4023-AC6C-B10BE79D2B50}" destId="{98882369-A965-4097-B3EF-2A7478E5B698}" srcOrd="0" destOrd="0" presId="urn:microsoft.com/office/officeart/2005/8/layout/chevron2"/>
    <dgm:cxn modelId="{66A28BA5-51FF-4E96-86D1-D551E1E980F6}" srcId="{D173BABA-C512-434C-B4F5-999B18EC3EEE}" destId="{E2466B7B-2CC4-452F-9C8B-271761A56D38}" srcOrd="0" destOrd="0" parTransId="{7DE408FF-EF74-40F6-B365-42DAB06AFA5D}" sibTransId="{0960F226-7D88-4F20-88C1-4594B07E5275}"/>
    <dgm:cxn modelId="{2EF5F6D1-20A1-4206-89A2-19B406452DE1}" srcId="{D173BABA-C512-434C-B4F5-999B18EC3EEE}" destId="{05D058D1-DD49-442A-8251-C076722E94A3}" srcOrd="1" destOrd="0" parTransId="{2DF5BD12-FE3A-4203-A56D-22850537164B}" sibTransId="{8BD40AB9-A778-40C5-98C4-0034BAF40E5B}"/>
    <dgm:cxn modelId="{6A4B6AF6-D1AA-45A7-A6D5-00B7EF31FA1D}" type="presOf" srcId="{E9803109-F153-4422-9C16-4C674C71BC28}" destId="{5EAB927E-0DB7-425D-A2C0-39A9CF1BFE98}" srcOrd="0" destOrd="0" presId="urn:microsoft.com/office/officeart/2005/8/layout/chevron2"/>
    <dgm:cxn modelId="{4E7D5B1D-B04B-4A5C-AC2A-E8A7A3524732}" type="presParOf" srcId="{401633F6-255A-4C24-A0F2-C8B5573FF367}" destId="{B22D2564-5726-4FBD-8810-F6AE49601FD0}" srcOrd="0" destOrd="0" presId="urn:microsoft.com/office/officeart/2005/8/layout/chevron2"/>
    <dgm:cxn modelId="{B37AABA6-016F-4EF3-BBA7-B5BD03264E8D}" type="presParOf" srcId="{B22D2564-5726-4FBD-8810-F6AE49601FD0}" destId="{787DA446-E236-4EF6-A8BC-8321300B6188}" srcOrd="0" destOrd="0" presId="urn:microsoft.com/office/officeart/2005/8/layout/chevron2"/>
    <dgm:cxn modelId="{B175AE3E-9934-4226-A98D-1528DAB210A3}" type="presParOf" srcId="{B22D2564-5726-4FBD-8810-F6AE49601FD0}" destId="{8F21C014-D962-48A3-8717-74B87BD6E64A}" srcOrd="1" destOrd="0" presId="urn:microsoft.com/office/officeart/2005/8/layout/chevron2"/>
    <dgm:cxn modelId="{7FEA8C21-2F1B-49DE-9094-D7B4CC182399}" type="presParOf" srcId="{401633F6-255A-4C24-A0F2-C8B5573FF367}" destId="{6FD7775A-FEDC-411D-845C-5E1DCCD75914}" srcOrd="1" destOrd="0" presId="urn:microsoft.com/office/officeart/2005/8/layout/chevron2"/>
    <dgm:cxn modelId="{D9121C24-0C6D-459A-A129-EC4EB5EDECE2}" type="presParOf" srcId="{401633F6-255A-4C24-A0F2-C8B5573FF367}" destId="{2A2AF854-F875-4CDE-8508-5B7BBA46528E}" srcOrd="2" destOrd="0" presId="urn:microsoft.com/office/officeart/2005/8/layout/chevron2"/>
    <dgm:cxn modelId="{E8CB27DB-0D90-4D94-A65C-E132A45639E9}" type="presParOf" srcId="{2A2AF854-F875-4CDE-8508-5B7BBA46528E}" destId="{9F186C6C-0EDB-4B3A-ADF7-1C77D4BF0469}" srcOrd="0" destOrd="0" presId="urn:microsoft.com/office/officeart/2005/8/layout/chevron2"/>
    <dgm:cxn modelId="{9D2511F5-1B4D-4054-823C-4DF3E710BC1E}" type="presParOf" srcId="{2A2AF854-F875-4CDE-8508-5B7BBA46528E}" destId="{654622B2-E1C2-48EC-9F8D-D488C47D8F2B}" srcOrd="1" destOrd="0" presId="urn:microsoft.com/office/officeart/2005/8/layout/chevron2"/>
    <dgm:cxn modelId="{56C8FE61-ADAE-4C30-9626-8A45DA6FC0D1}" type="presParOf" srcId="{401633F6-255A-4C24-A0F2-C8B5573FF367}" destId="{EC885EE1-9D11-4EE9-A895-8BAE0B98E08D}" srcOrd="3" destOrd="0" presId="urn:microsoft.com/office/officeart/2005/8/layout/chevron2"/>
    <dgm:cxn modelId="{66BD1447-480B-44A5-B026-8D0AEF596405}" type="presParOf" srcId="{401633F6-255A-4C24-A0F2-C8B5573FF367}" destId="{C254CD9A-D5AE-471B-A321-5B85E1B58D00}" srcOrd="4" destOrd="0" presId="urn:microsoft.com/office/officeart/2005/8/layout/chevron2"/>
    <dgm:cxn modelId="{053DA7CF-FEB5-4DE7-9091-7EBD854FB013}" type="presParOf" srcId="{C254CD9A-D5AE-471B-A321-5B85E1B58D00}" destId="{5EAB927E-0DB7-425D-A2C0-39A9CF1BFE98}" srcOrd="0" destOrd="0" presId="urn:microsoft.com/office/officeart/2005/8/layout/chevron2"/>
    <dgm:cxn modelId="{4BDC6587-4C24-4046-BAD2-A2167CD9A34C}" type="presParOf" srcId="{C254CD9A-D5AE-471B-A321-5B85E1B58D00}" destId="{E63C8B3C-A24A-43FA-9106-DEF7DD508BB4}" srcOrd="1" destOrd="0" presId="urn:microsoft.com/office/officeart/2005/8/layout/chevron2"/>
    <dgm:cxn modelId="{4A1FBFE9-3104-4ED3-BFDB-9FDD8F8D6002}" type="presParOf" srcId="{401633F6-255A-4C24-A0F2-C8B5573FF367}" destId="{AC57C2CC-3D73-4027-B4DE-1A64B060FA54}" srcOrd="5" destOrd="0" presId="urn:microsoft.com/office/officeart/2005/8/layout/chevron2"/>
    <dgm:cxn modelId="{1FC5FB20-5123-4347-AEC3-BECB2910BC1D}" type="presParOf" srcId="{401633F6-255A-4C24-A0F2-C8B5573FF367}" destId="{0A272D23-AE62-494D-9830-BE78D0A90F53}" srcOrd="6" destOrd="0" presId="urn:microsoft.com/office/officeart/2005/8/layout/chevron2"/>
    <dgm:cxn modelId="{3C8189C1-AA6B-43EF-A145-F5D3F0F2750A}" type="presParOf" srcId="{0A272D23-AE62-494D-9830-BE78D0A90F53}" destId="{CE1683E7-E52E-4A8A-8439-014A28C14E7D}" srcOrd="0" destOrd="0" presId="urn:microsoft.com/office/officeart/2005/8/layout/chevron2"/>
    <dgm:cxn modelId="{6D8B8CB7-BD23-434C-8ABE-9D0915EEC1E8}" type="presParOf" srcId="{0A272D23-AE62-494D-9830-BE78D0A90F53}" destId="{98882369-A965-4097-B3EF-2A7478E5B698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7DA446-E236-4EF6-A8BC-8321300B6188}">
      <dsp:nvSpPr>
        <dsp:cNvPr id="0" name=""/>
        <dsp:cNvSpPr/>
      </dsp:nvSpPr>
      <dsp:spPr>
        <a:xfrm rot="5400000">
          <a:off x="-143941" y="146583"/>
          <a:ext cx="959609" cy="67172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1.</a:t>
          </a:r>
        </a:p>
      </dsp:txBody>
      <dsp:txXfrm rot="-5400000">
        <a:off x="1" y="338504"/>
        <a:ext cx="671726" cy="287883"/>
      </dsp:txXfrm>
    </dsp:sp>
    <dsp:sp modelId="{8F21C014-D962-48A3-8717-74B87BD6E64A}">
      <dsp:nvSpPr>
        <dsp:cNvPr id="0" name=""/>
        <dsp:cNvSpPr/>
      </dsp:nvSpPr>
      <dsp:spPr>
        <a:xfrm rot="5400000">
          <a:off x="4119464" y="-3445095"/>
          <a:ext cx="624074" cy="751955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sz="1600" kern="1200" dirty="0">
              <a:solidFill>
                <a:srgbClr val="00B050"/>
              </a:solidFill>
            </a:rPr>
            <a:t>а) сохранение населения, здоровье и благополучие людей;</a:t>
          </a:r>
        </a:p>
      </dsp:txBody>
      <dsp:txXfrm rot="-5400000">
        <a:off x="671727" y="33107"/>
        <a:ext cx="7489085" cy="563144"/>
      </dsp:txXfrm>
    </dsp:sp>
    <dsp:sp modelId="{9F186C6C-0EDB-4B3A-ADF7-1C77D4BF0469}">
      <dsp:nvSpPr>
        <dsp:cNvPr id="0" name=""/>
        <dsp:cNvSpPr/>
      </dsp:nvSpPr>
      <dsp:spPr>
        <a:xfrm rot="5400000">
          <a:off x="-143941" y="987429"/>
          <a:ext cx="959609" cy="67172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2.</a:t>
          </a:r>
        </a:p>
      </dsp:txBody>
      <dsp:txXfrm rot="-5400000">
        <a:off x="1" y="1179350"/>
        <a:ext cx="671726" cy="287883"/>
      </dsp:txXfrm>
    </dsp:sp>
    <dsp:sp modelId="{654622B2-E1C2-48EC-9F8D-D488C47D8F2B}">
      <dsp:nvSpPr>
        <dsp:cNvPr id="0" name=""/>
        <dsp:cNvSpPr/>
      </dsp:nvSpPr>
      <dsp:spPr>
        <a:xfrm rot="5400000">
          <a:off x="4119628" y="-2604414"/>
          <a:ext cx="623746" cy="751955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sz="1600" kern="1200" dirty="0">
              <a:highlight>
                <a:srgbClr val="FFFF00"/>
              </a:highlight>
            </a:rPr>
            <a:t>б)возможности для самореализации и развития талантов;</a:t>
          </a:r>
        </a:p>
      </dsp:txBody>
      <dsp:txXfrm rot="-5400000">
        <a:off x="671727" y="873936"/>
        <a:ext cx="7489101" cy="562848"/>
      </dsp:txXfrm>
    </dsp:sp>
    <dsp:sp modelId="{D25940AB-83B3-491D-88ED-15B1CFE60C52}">
      <dsp:nvSpPr>
        <dsp:cNvPr id="0" name=""/>
        <dsp:cNvSpPr/>
      </dsp:nvSpPr>
      <dsp:spPr>
        <a:xfrm rot="5400000">
          <a:off x="-143941" y="1849568"/>
          <a:ext cx="959609" cy="67172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3.</a:t>
          </a:r>
        </a:p>
      </dsp:txBody>
      <dsp:txXfrm rot="-5400000">
        <a:off x="1" y="2041489"/>
        <a:ext cx="671726" cy="287883"/>
      </dsp:txXfrm>
    </dsp:sp>
    <dsp:sp modelId="{2EF323C3-419F-47D5-BF9F-1440374E4462}">
      <dsp:nvSpPr>
        <dsp:cNvPr id="0" name=""/>
        <dsp:cNvSpPr/>
      </dsp:nvSpPr>
      <dsp:spPr>
        <a:xfrm rot="5400000">
          <a:off x="4119628" y="-1763568"/>
          <a:ext cx="623746" cy="751955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sz="1600" kern="1200" dirty="0">
              <a:solidFill>
                <a:srgbClr val="00B050"/>
              </a:solidFill>
            </a:rPr>
            <a:t>в) комфортная и безопасная среда для жизни;    </a:t>
          </a:r>
        </a:p>
      </dsp:txBody>
      <dsp:txXfrm rot="-5400000">
        <a:off x="671727" y="1714782"/>
        <a:ext cx="7489101" cy="562848"/>
      </dsp:txXfrm>
    </dsp:sp>
    <dsp:sp modelId="{5EAB927E-0DB7-425D-A2C0-39A9CF1BFE98}">
      <dsp:nvSpPr>
        <dsp:cNvPr id="0" name=""/>
        <dsp:cNvSpPr/>
      </dsp:nvSpPr>
      <dsp:spPr>
        <a:xfrm rot="5400000">
          <a:off x="-143941" y="2669120"/>
          <a:ext cx="959609" cy="67172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4.</a:t>
          </a:r>
        </a:p>
      </dsp:txBody>
      <dsp:txXfrm rot="-5400000">
        <a:off x="1" y="2861041"/>
        <a:ext cx="671726" cy="287883"/>
      </dsp:txXfrm>
    </dsp:sp>
    <dsp:sp modelId="{E63C8B3C-A24A-43FA-9106-DEF7DD508BB4}">
      <dsp:nvSpPr>
        <dsp:cNvPr id="0" name=""/>
        <dsp:cNvSpPr/>
      </dsp:nvSpPr>
      <dsp:spPr>
        <a:xfrm rot="5400000">
          <a:off x="4119628" y="-922723"/>
          <a:ext cx="623746" cy="751955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sz="1600" kern="1200" dirty="0">
              <a:highlight>
                <a:srgbClr val="FFFF00"/>
              </a:highlight>
            </a:rPr>
            <a:t>г) достойный, эффективный труд и успешное предпринимательство;</a:t>
          </a:r>
        </a:p>
      </dsp:txBody>
      <dsp:txXfrm rot="-5400000">
        <a:off x="671727" y="2555627"/>
        <a:ext cx="7489101" cy="562848"/>
      </dsp:txXfrm>
    </dsp:sp>
    <dsp:sp modelId="{CE1683E7-E52E-4A8A-8439-014A28C14E7D}">
      <dsp:nvSpPr>
        <dsp:cNvPr id="0" name=""/>
        <dsp:cNvSpPr/>
      </dsp:nvSpPr>
      <dsp:spPr>
        <a:xfrm rot="5400000">
          <a:off x="-143941" y="3509965"/>
          <a:ext cx="959609" cy="67172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5.</a:t>
          </a:r>
        </a:p>
      </dsp:txBody>
      <dsp:txXfrm rot="-5400000">
        <a:off x="1" y="3701886"/>
        <a:ext cx="671726" cy="287883"/>
      </dsp:txXfrm>
    </dsp:sp>
    <dsp:sp modelId="{98882369-A965-4097-B3EF-2A7478E5B698}">
      <dsp:nvSpPr>
        <dsp:cNvPr id="0" name=""/>
        <dsp:cNvSpPr/>
      </dsp:nvSpPr>
      <dsp:spPr>
        <a:xfrm rot="5400000">
          <a:off x="4119628" y="-81877"/>
          <a:ext cx="623746" cy="751955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sz="1600" b="0" i="0" kern="1200" dirty="0">
              <a:highlight>
                <a:srgbClr val="FFFF00"/>
              </a:highlight>
            </a:rPr>
            <a:t>д) цифровая трансформация</a:t>
          </a:r>
          <a:endParaRPr lang="ru-RU" sz="1600" kern="1200" dirty="0">
            <a:highlight>
              <a:srgbClr val="FFFF00"/>
            </a:highlight>
          </a:endParaRPr>
        </a:p>
      </dsp:txBody>
      <dsp:txXfrm rot="-5400000">
        <a:off x="671727" y="3396473"/>
        <a:ext cx="7489101" cy="56284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7DA446-E236-4EF6-A8BC-8321300B6188}">
      <dsp:nvSpPr>
        <dsp:cNvPr id="0" name=""/>
        <dsp:cNvSpPr/>
      </dsp:nvSpPr>
      <dsp:spPr>
        <a:xfrm rot="5400000">
          <a:off x="-307775" y="524854"/>
          <a:ext cx="2051839" cy="143628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1.</a:t>
          </a:r>
        </a:p>
      </dsp:txBody>
      <dsp:txXfrm rot="-5400000">
        <a:off x="2" y="935222"/>
        <a:ext cx="1436287" cy="615552"/>
      </dsp:txXfrm>
    </dsp:sp>
    <dsp:sp modelId="{8F21C014-D962-48A3-8717-74B87BD6E64A}">
      <dsp:nvSpPr>
        <dsp:cNvPr id="0" name=""/>
        <dsp:cNvSpPr/>
      </dsp:nvSpPr>
      <dsp:spPr>
        <a:xfrm rot="5400000">
          <a:off x="3932622" y="-2493568"/>
          <a:ext cx="1762318" cy="675498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sz="1600" kern="1200" dirty="0">
              <a:solidFill>
                <a:srgbClr val="00B050"/>
              </a:solidFill>
            </a:rPr>
            <a:t>а) сохранение населения, здоровье и благополучие людей;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ru-RU" sz="1600" kern="1200" dirty="0">
            <a:solidFill>
              <a:srgbClr val="00B050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b="0" i="0" kern="1200" dirty="0"/>
            <a:t>обеспечение устойчивого роста численности населения Российской Федерации;</a:t>
          </a:r>
          <a:endParaRPr lang="ru-RU" sz="1600" kern="1200" dirty="0">
            <a:solidFill>
              <a:srgbClr val="00B050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b="0" i="0" kern="1200" dirty="0"/>
            <a:t>повышение ожидаемой продолжительности жизни до 78 лет;</a:t>
          </a:r>
          <a:endParaRPr lang="ru-RU" sz="1600" kern="1200" dirty="0">
            <a:solidFill>
              <a:srgbClr val="00B050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b="0" i="0" kern="1200" dirty="0"/>
            <a:t>снижение уровня бедности в два раза по сравнению с показателем 2017 года;</a:t>
          </a:r>
          <a:endParaRPr lang="ru-RU" sz="1600" kern="1200" dirty="0">
            <a:solidFill>
              <a:srgbClr val="00B050"/>
            </a:solidFill>
          </a:endParaRPr>
        </a:p>
      </dsp:txBody>
      <dsp:txXfrm rot="-5400000">
        <a:off x="1436287" y="88796"/>
        <a:ext cx="6668960" cy="1590260"/>
      </dsp:txXfrm>
    </dsp:sp>
    <dsp:sp modelId="{5EAB927E-0DB7-425D-A2C0-39A9CF1BFE98}">
      <dsp:nvSpPr>
        <dsp:cNvPr id="0" name=""/>
        <dsp:cNvSpPr/>
      </dsp:nvSpPr>
      <dsp:spPr>
        <a:xfrm rot="5400000">
          <a:off x="-307775" y="2305457"/>
          <a:ext cx="2051839" cy="143628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4.</a:t>
          </a:r>
        </a:p>
      </dsp:txBody>
      <dsp:txXfrm rot="-5400000">
        <a:off x="2" y="2715825"/>
        <a:ext cx="1436287" cy="615552"/>
      </dsp:txXfrm>
    </dsp:sp>
    <dsp:sp modelId="{E63C8B3C-A24A-43FA-9106-DEF7DD508BB4}">
      <dsp:nvSpPr>
        <dsp:cNvPr id="0" name=""/>
        <dsp:cNvSpPr/>
      </dsp:nvSpPr>
      <dsp:spPr>
        <a:xfrm rot="5400000">
          <a:off x="4146934" y="-712965"/>
          <a:ext cx="1333695" cy="675498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sz="1600" kern="1200" dirty="0">
              <a:highlight>
                <a:srgbClr val="FFFF00"/>
              </a:highlight>
            </a:rPr>
            <a:t>г) достойный, эффективный труд и успешное предпринимательство;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ru-RU" sz="1600" kern="1200" dirty="0">
            <a:highlight>
              <a:srgbClr val="FFFF00"/>
            </a:highlight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ru-RU" sz="1600" kern="1200" dirty="0"/>
            <a:t>обеспечение темпа устойчивого роста доходов населения и уровня пенсионного обеспечения не ниже инфляции;</a:t>
          </a:r>
        </a:p>
      </dsp:txBody>
      <dsp:txXfrm rot="-5400000">
        <a:off x="1436287" y="2062788"/>
        <a:ext cx="6689883" cy="120348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7707C4-8C17-40DC-A8BB-AE75B1036A1B}">
      <dsp:nvSpPr>
        <dsp:cNvPr id="0" name=""/>
        <dsp:cNvSpPr/>
      </dsp:nvSpPr>
      <dsp:spPr>
        <a:xfrm>
          <a:off x="1901917" y="228191"/>
          <a:ext cx="6665217" cy="989308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70092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 </a:t>
          </a:r>
          <a:r>
            <a:rPr lang="ru-RU" sz="2000" b="1" kern="1200" dirty="0">
              <a:solidFill>
                <a:srgbClr val="002060"/>
              </a:solidFill>
            </a:rPr>
            <a:t>1. Для достижения целевых показателей по доходам и бедности  нужен рост ВВП 3% в год. Он достигается только при инновационных решениях</a:t>
          </a:r>
        </a:p>
      </dsp:txBody>
      <dsp:txXfrm>
        <a:off x="1901917" y="228191"/>
        <a:ext cx="6665217" cy="989308"/>
      </dsp:txXfrm>
    </dsp:sp>
    <dsp:sp modelId="{EEEC7BB6-05A1-4822-A59D-21FB66529830}">
      <dsp:nvSpPr>
        <dsp:cNvPr id="0" name=""/>
        <dsp:cNvSpPr/>
      </dsp:nvSpPr>
      <dsp:spPr>
        <a:xfrm>
          <a:off x="1457227" y="154034"/>
          <a:ext cx="692515" cy="1235632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AD2E37D-877F-46F1-986E-A715005F5207}">
      <dsp:nvSpPr>
        <dsp:cNvPr id="0" name=""/>
        <dsp:cNvSpPr/>
      </dsp:nvSpPr>
      <dsp:spPr>
        <a:xfrm>
          <a:off x="2005312" y="1515230"/>
          <a:ext cx="6561822" cy="989308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70092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solidFill>
                <a:srgbClr val="002060"/>
              </a:solidFill>
            </a:rPr>
            <a:t>2. Эти решения  на рынке труда и в образовании</a:t>
          </a:r>
        </a:p>
      </dsp:txBody>
      <dsp:txXfrm>
        <a:off x="2005312" y="1515230"/>
        <a:ext cx="6561822" cy="989308"/>
      </dsp:txXfrm>
    </dsp:sp>
    <dsp:sp modelId="{0397E568-5EE4-41EA-BFD6-883593F87642}">
      <dsp:nvSpPr>
        <dsp:cNvPr id="0" name=""/>
        <dsp:cNvSpPr/>
      </dsp:nvSpPr>
      <dsp:spPr>
        <a:xfrm>
          <a:off x="1528169" y="1483046"/>
          <a:ext cx="692515" cy="1038773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FC51A89-9800-4BF9-B763-890B1131D6E6}">
      <dsp:nvSpPr>
        <dsp:cNvPr id="0" name=""/>
        <dsp:cNvSpPr/>
      </dsp:nvSpPr>
      <dsp:spPr>
        <a:xfrm>
          <a:off x="1808748" y="2600124"/>
          <a:ext cx="6778045" cy="989308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70092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b="1" kern="1200" dirty="0">
              <a:solidFill>
                <a:srgbClr val="002060"/>
              </a:solidFill>
            </a:rPr>
            <a:t>   </a:t>
          </a:r>
          <a:r>
            <a:rPr lang="ru-RU" sz="2000" b="1" kern="1200" dirty="0">
              <a:solidFill>
                <a:srgbClr val="002060"/>
              </a:solidFill>
            </a:rPr>
            <a:t>3. А также в социальной поддержке</a:t>
          </a:r>
        </a:p>
      </dsp:txBody>
      <dsp:txXfrm>
        <a:off x="1808748" y="2600124"/>
        <a:ext cx="6778045" cy="989308"/>
      </dsp:txXfrm>
    </dsp:sp>
    <dsp:sp modelId="{FDFD6681-F3CF-45CA-87C7-7FE15246EDA0}">
      <dsp:nvSpPr>
        <dsp:cNvPr id="0" name=""/>
        <dsp:cNvSpPr/>
      </dsp:nvSpPr>
      <dsp:spPr>
        <a:xfrm>
          <a:off x="1567850" y="2733327"/>
          <a:ext cx="692515" cy="1038773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7DA446-E236-4EF6-A8BC-8321300B6188}">
      <dsp:nvSpPr>
        <dsp:cNvPr id="0" name=""/>
        <dsp:cNvSpPr/>
      </dsp:nvSpPr>
      <dsp:spPr>
        <a:xfrm rot="5400000">
          <a:off x="-178620" y="182218"/>
          <a:ext cx="1190802" cy="83356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1.</a:t>
          </a:r>
        </a:p>
      </dsp:txBody>
      <dsp:txXfrm rot="-5400000">
        <a:off x="1" y="420379"/>
        <a:ext cx="833561" cy="357241"/>
      </dsp:txXfrm>
    </dsp:sp>
    <dsp:sp modelId="{8F21C014-D962-48A3-8717-74B87BD6E64A}">
      <dsp:nvSpPr>
        <dsp:cNvPr id="0" name=""/>
        <dsp:cNvSpPr/>
      </dsp:nvSpPr>
      <dsp:spPr>
        <a:xfrm rot="5400000">
          <a:off x="4125205" y="-3288044"/>
          <a:ext cx="774428" cy="735771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 dirty="0"/>
            <a:t>Новые меры поддержки малого и среднего бизнеса, направленные на поддержку старта бизнеса и быстрорастущих субъектов </a:t>
          </a:r>
          <a:r>
            <a:rPr lang="ru-RU" sz="1600" kern="1200" dirty="0" err="1"/>
            <a:t>МСП</a:t>
          </a:r>
          <a:endParaRPr lang="ru-RU" sz="1600" kern="1200" dirty="0"/>
        </a:p>
      </dsp:txBody>
      <dsp:txXfrm rot="-5400000">
        <a:off x="833562" y="41403"/>
        <a:ext cx="7319911" cy="698820"/>
      </dsp:txXfrm>
    </dsp:sp>
    <dsp:sp modelId="{9F186C6C-0EDB-4B3A-ADF7-1C77D4BF0469}">
      <dsp:nvSpPr>
        <dsp:cNvPr id="0" name=""/>
        <dsp:cNvSpPr/>
      </dsp:nvSpPr>
      <dsp:spPr>
        <a:xfrm rot="5400000">
          <a:off x="-178620" y="1225644"/>
          <a:ext cx="1190802" cy="83356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2.</a:t>
          </a:r>
        </a:p>
      </dsp:txBody>
      <dsp:txXfrm rot="-5400000">
        <a:off x="1" y="1463805"/>
        <a:ext cx="833561" cy="357241"/>
      </dsp:txXfrm>
    </dsp:sp>
    <dsp:sp modelId="{654622B2-E1C2-48EC-9F8D-D488C47D8F2B}">
      <dsp:nvSpPr>
        <dsp:cNvPr id="0" name=""/>
        <dsp:cNvSpPr/>
      </dsp:nvSpPr>
      <dsp:spPr>
        <a:xfrm rot="5400000">
          <a:off x="4125408" y="-2244822"/>
          <a:ext cx="774021" cy="735771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 dirty="0"/>
            <a:t>Стимулирование освоения новых перспективных  страновых и продуктовых рынков, включая рынок  социального обслуживания населения для некоммерческих организаций</a:t>
          </a:r>
        </a:p>
      </dsp:txBody>
      <dsp:txXfrm rot="-5400000">
        <a:off x="833562" y="1084809"/>
        <a:ext cx="7319930" cy="698451"/>
      </dsp:txXfrm>
    </dsp:sp>
    <dsp:sp modelId="{5EAB927E-0DB7-425D-A2C0-39A9CF1BFE98}">
      <dsp:nvSpPr>
        <dsp:cNvPr id="0" name=""/>
        <dsp:cNvSpPr/>
      </dsp:nvSpPr>
      <dsp:spPr>
        <a:xfrm rot="5400000">
          <a:off x="-178620" y="2269069"/>
          <a:ext cx="1190802" cy="83356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3.</a:t>
          </a:r>
        </a:p>
      </dsp:txBody>
      <dsp:txXfrm rot="-5400000">
        <a:off x="1" y="2507230"/>
        <a:ext cx="833561" cy="357241"/>
      </dsp:txXfrm>
    </dsp:sp>
    <dsp:sp modelId="{E63C8B3C-A24A-43FA-9106-DEF7DD508BB4}">
      <dsp:nvSpPr>
        <dsp:cNvPr id="0" name=""/>
        <dsp:cNvSpPr/>
      </dsp:nvSpPr>
      <dsp:spPr>
        <a:xfrm rot="5400000">
          <a:off x="4125408" y="-1201397"/>
          <a:ext cx="774021" cy="735771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 dirty="0"/>
            <a:t>Достройка системы непрерывного образования для постоянного обновления знаний, внедрение системы ваучеров на переобучение   </a:t>
          </a:r>
        </a:p>
      </dsp:txBody>
      <dsp:txXfrm rot="-5400000">
        <a:off x="833562" y="2128234"/>
        <a:ext cx="7319930" cy="698451"/>
      </dsp:txXfrm>
    </dsp:sp>
    <dsp:sp modelId="{CE1683E7-E52E-4A8A-8439-014A28C14E7D}">
      <dsp:nvSpPr>
        <dsp:cNvPr id="0" name=""/>
        <dsp:cNvSpPr/>
      </dsp:nvSpPr>
      <dsp:spPr>
        <a:xfrm rot="5400000">
          <a:off x="-178620" y="3312495"/>
          <a:ext cx="1190802" cy="83356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4.</a:t>
          </a:r>
        </a:p>
      </dsp:txBody>
      <dsp:txXfrm rot="-5400000">
        <a:off x="1" y="3550656"/>
        <a:ext cx="833561" cy="357241"/>
      </dsp:txXfrm>
    </dsp:sp>
    <dsp:sp modelId="{98882369-A965-4097-B3EF-2A7478E5B698}">
      <dsp:nvSpPr>
        <dsp:cNvPr id="0" name=""/>
        <dsp:cNvSpPr/>
      </dsp:nvSpPr>
      <dsp:spPr>
        <a:xfrm rot="5400000">
          <a:off x="4125408" y="-157971"/>
          <a:ext cx="774021" cy="735771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 dirty="0"/>
            <a:t>Модернизация службы занятости  </a:t>
          </a:r>
        </a:p>
      </dsp:txBody>
      <dsp:txXfrm rot="-5400000">
        <a:off x="833562" y="3171660"/>
        <a:ext cx="7319930" cy="69845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0.20913</cdr:x>
      <cdr:y>0.07768</cdr:y>
    </cdr:from>
    <cdr:to>
      <cdr:x>0.9305</cdr:x>
      <cdr:y>0.15437</cdr:y>
    </cdr:to>
    <cdr:pic>
      <cdr:nvPicPr>
        <cdr:cNvPr id="2" name="chart">
          <a:extLst xmlns:a="http://schemas.openxmlformats.org/drawingml/2006/main">
            <a:ext uri="{FF2B5EF4-FFF2-40B4-BE49-F238E27FC236}">
              <a16:creationId xmlns:a16="http://schemas.microsoft.com/office/drawing/2014/main" id="{631E5106-C98E-4C98-9818-5F431AF2E02B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1730339" y="231414"/>
          <a:ext cx="5968501" cy="228492"/>
        </a:xfrm>
        <a:prstGeom xmlns:a="http://schemas.openxmlformats.org/drawingml/2006/main" prst="rect">
          <a:avLst/>
        </a:prstGeom>
      </cdr:spPr>
    </cdr:pic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0.86926</cdr:x>
      <cdr:y>0.15133</cdr:y>
    </cdr:from>
    <cdr:to>
      <cdr:x>0.86946</cdr:x>
      <cdr:y>0.6331</cdr:y>
    </cdr:to>
    <cdr:cxnSp macro="">
      <cdr:nvCxnSpPr>
        <cdr:cNvPr id="3" name="Прямая со стрелкой 2">
          <a:extLst xmlns:a="http://schemas.openxmlformats.org/drawingml/2006/main">
            <a:ext uri="{FF2B5EF4-FFF2-40B4-BE49-F238E27FC236}">
              <a16:creationId xmlns:a16="http://schemas.microsoft.com/office/drawing/2014/main" id="{5BEFAC9A-20D4-42B6-A8A2-3E6934969A3F}"/>
            </a:ext>
          </a:extLst>
        </cdr:cNvPr>
        <cdr:cNvCxnSpPr/>
      </cdr:nvCxnSpPr>
      <cdr:spPr>
        <a:xfrm xmlns:a="http://schemas.openxmlformats.org/drawingml/2006/main">
          <a:off x="9102321" y="648967"/>
          <a:ext cx="2147" cy="2065952"/>
        </a:xfrm>
        <a:prstGeom xmlns:a="http://schemas.openxmlformats.org/drawingml/2006/main" prst="straightConnector1">
          <a:avLst/>
        </a:prstGeom>
        <a:ln xmlns:a="http://schemas.openxmlformats.org/drawingml/2006/main">
          <a:headEnd type="triangle"/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0.46007</cdr:x>
      <cdr:y>0.3317</cdr:y>
    </cdr:from>
    <cdr:to>
      <cdr:x>0.86357</cdr:x>
      <cdr:y>0.52974</cdr:y>
    </cdr:to>
    <cdr:sp macro="" textlink="">
      <cdr:nvSpPr>
        <cdr:cNvPr id="5" name="TextBox 4">
          <a:extLst xmlns:a="http://schemas.openxmlformats.org/drawingml/2006/main">
            <a:ext uri="{FF2B5EF4-FFF2-40B4-BE49-F238E27FC236}">
              <a16:creationId xmlns:a16="http://schemas.microsoft.com/office/drawing/2014/main" id="{32C91239-1566-496F-B6D6-47F63EF169A5}"/>
            </a:ext>
          </a:extLst>
        </cdr:cNvPr>
        <cdr:cNvSpPr txBox="1"/>
      </cdr:nvSpPr>
      <cdr:spPr>
        <a:xfrm xmlns:a="http://schemas.openxmlformats.org/drawingml/2006/main">
          <a:off x="3876832" y="1066853"/>
          <a:ext cx="3400103" cy="636927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dirty="0"/>
            <a:t>Влияние на естественный прирост</a:t>
          </a:r>
        </a:p>
        <a:p xmlns:a="http://schemas.openxmlformats.org/drawingml/2006/main">
          <a:r>
            <a:rPr lang="ru-RU" sz="1400" dirty="0"/>
            <a:t>увеличения  ОПЖ до 78 лет </a:t>
          </a:r>
          <a:r>
            <a:rPr lang="ru-RU" sz="1400" dirty="0">
              <a:solidFill>
                <a:srgbClr val="C00000"/>
              </a:solidFill>
            </a:rPr>
            <a:t>(</a:t>
          </a:r>
          <a:r>
            <a:rPr lang="ru-RU" sz="1400" b="1" dirty="0">
              <a:solidFill>
                <a:srgbClr val="C00000"/>
              </a:solidFill>
            </a:rPr>
            <a:t>74%</a:t>
          </a:r>
          <a:r>
            <a:rPr lang="ru-RU" sz="1400" dirty="0">
              <a:solidFill>
                <a:srgbClr val="C00000"/>
              </a:solidFill>
            </a:rPr>
            <a:t>)</a:t>
          </a:r>
        </a:p>
      </cdr:txBody>
    </cdr:sp>
  </cdr:relSizeAnchor>
  <cdr:relSizeAnchor xmlns:cdr="http://schemas.openxmlformats.org/drawingml/2006/chartDrawing">
    <cdr:from>
      <cdr:x>0.87036</cdr:x>
      <cdr:y>0.64629</cdr:y>
    </cdr:from>
    <cdr:to>
      <cdr:x>0.87044</cdr:x>
      <cdr:y>0.80161</cdr:y>
    </cdr:to>
    <cdr:cxnSp macro="">
      <cdr:nvCxnSpPr>
        <cdr:cNvPr id="7" name="Прямая со стрелкой 6">
          <a:extLst xmlns:a="http://schemas.openxmlformats.org/drawingml/2006/main">
            <a:ext uri="{FF2B5EF4-FFF2-40B4-BE49-F238E27FC236}">
              <a16:creationId xmlns:a16="http://schemas.microsoft.com/office/drawing/2014/main" id="{7272D4FC-08C7-426C-978D-215199371072}"/>
            </a:ext>
          </a:extLst>
        </cdr:cNvPr>
        <cdr:cNvCxnSpPr/>
      </cdr:nvCxnSpPr>
      <cdr:spPr>
        <a:xfrm xmlns:a="http://schemas.openxmlformats.org/drawingml/2006/main">
          <a:off x="9113895" y="2771480"/>
          <a:ext cx="790" cy="666051"/>
        </a:xfrm>
        <a:prstGeom xmlns:a="http://schemas.openxmlformats.org/drawingml/2006/main" prst="straightConnector1">
          <a:avLst/>
        </a:prstGeom>
        <a:ln xmlns:a="http://schemas.openxmlformats.org/drawingml/2006/main">
          <a:headEnd type="triangle"/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0.47071</cdr:x>
      <cdr:y>0.62683</cdr:y>
    </cdr:from>
    <cdr:to>
      <cdr:x>0.76367</cdr:x>
      <cdr:y>0.84417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8F160C1B-B3F0-4112-B18B-343E1E664FEA}"/>
            </a:ext>
          </a:extLst>
        </cdr:cNvPr>
        <cdr:cNvSpPr txBox="1"/>
      </cdr:nvSpPr>
      <cdr:spPr>
        <a:xfrm xmlns:a="http://schemas.openxmlformats.org/drawingml/2006/main">
          <a:off x="3077854" y="2188178"/>
          <a:ext cx="1915580" cy="75870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dirty="0"/>
            <a:t>Влияние повышения суммарного </a:t>
          </a:r>
        </a:p>
        <a:p xmlns:a="http://schemas.openxmlformats.org/drawingml/2006/main">
          <a:r>
            <a:rPr lang="ru-RU" sz="1400" dirty="0" err="1"/>
            <a:t>коэф</a:t>
          </a:r>
          <a:r>
            <a:rPr lang="ru-RU" sz="1400" dirty="0"/>
            <a:t>. рождаемости до 1,74 </a:t>
          </a:r>
          <a:r>
            <a:rPr lang="ru-RU" sz="1400" dirty="0">
              <a:solidFill>
                <a:srgbClr val="C00000"/>
              </a:solidFill>
            </a:rPr>
            <a:t>(</a:t>
          </a:r>
          <a:r>
            <a:rPr lang="ru-RU" sz="1400" b="1" dirty="0">
              <a:solidFill>
                <a:srgbClr val="C00000"/>
              </a:solidFill>
            </a:rPr>
            <a:t>26%</a:t>
          </a:r>
          <a:r>
            <a:rPr lang="ru-RU" sz="1400" dirty="0">
              <a:solidFill>
                <a:srgbClr val="C00000"/>
              </a:solidFill>
            </a:rPr>
            <a:t>)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0.09684</cdr:x>
      <cdr:y>0.35097</cdr:y>
    </cdr:from>
    <cdr:to>
      <cdr:x>0.19609</cdr:x>
      <cdr:y>0.66087</cdr:y>
    </cdr:to>
    <cdr:cxnSp macro="">
      <cdr:nvCxnSpPr>
        <cdr:cNvPr id="3" name="Прямая со стрелкой 2">
          <a:extLst xmlns:a="http://schemas.openxmlformats.org/drawingml/2006/main">
            <a:ext uri="{FF2B5EF4-FFF2-40B4-BE49-F238E27FC236}">
              <a16:creationId xmlns:a16="http://schemas.microsoft.com/office/drawing/2014/main" id="{C0D165AF-8D73-4A5D-8988-6428FB08C60B}"/>
            </a:ext>
          </a:extLst>
        </cdr:cNvPr>
        <cdr:cNvCxnSpPr/>
      </cdr:nvCxnSpPr>
      <cdr:spPr>
        <a:xfrm xmlns:a="http://schemas.openxmlformats.org/drawingml/2006/main">
          <a:off x="1018309" y="1527175"/>
          <a:ext cx="1043709" cy="1348509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rgbClr val="C00000"/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0.3621</cdr:x>
      <cdr:y>0.24271</cdr:y>
    </cdr:from>
    <cdr:to>
      <cdr:x>0.49209</cdr:x>
      <cdr:y>0.40191</cdr:y>
    </cdr:to>
    <cdr:cxnSp macro="">
      <cdr:nvCxnSpPr>
        <cdr:cNvPr id="6" name="Прямая со стрелкой 5">
          <a:extLst xmlns:a="http://schemas.openxmlformats.org/drawingml/2006/main">
            <a:ext uri="{FF2B5EF4-FFF2-40B4-BE49-F238E27FC236}">
              <a16:creationId xmlns:a16="http://schemas.microsoft.com/office/drawing/2014/main" id="{6D5B9A8B-D132-41C3-99F4-F72DAFC491DB}"/>
            </a:ext>
          </a:extLst>
        </cdr:cNvPr>
        <cdr:cNvCxnSpPr/>
      </cdr:nvCxnSpPr>
      <cdr:spPr>
        <a:xfrm xmlns:a="http://schemas.openxmlformats.org/drawingml/2006/main" flipV="1">
          <a:off x="3807691" y="1056120"/>
          <a:ext cx="1366982" cy="692728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rgbClr val="C00000"/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0.51493</cdr:x>
      <cdr:y>0.06016</cdr:y>
    </cdr:from>
    <cdr:to>
      <cdr:x>0.61858</cdr:x>
      <cdr:y>0.34035</cdr:y>
    </cdr:to>
    <cdr:cxnSp macro="">
      <cdr:nvCxnSpPr>
        <cdr:cNvPr id="8" name="Прямая со стрелкой 7">
          <a:extLst xmlns:a="http://schemas.openxmlformats.org/drawingml/2006/main">
            <a:ext uri="{FF2B5EF4-FFF2-40B4-BE49-F238E27FC236}">
              <a16:creationId xmlns:a16="http://schemas.microsoft.com/office/drawing/2014/main" id="{4F6623E4-C0AE-46E2-8066-A40FC7ACEE32}"/>
            </a:ext>
          </a:extLst>
        </cdr:cNvPr>
        <cdr:cNvCxnSpPr/>
      </cdr:nvCxnSpPr>
      <cdr:spPr>
        <a:xfrm xmlns:a="http://schemas.openxmlformats.org/drawingml/2006/main" flipV="1">
          <a:off x="5414818" y="261793"/>
          <a:ext cx="1089891" cy="1219200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rgbClr val="C00000"/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0.65986</cdr:x>
      <cdr:y>0.5</cdr:y>
    </cdr:from>
    <cdr:to>
      <cdr:x>0.77141</cdr:x>
      <cdr:y>0.63752</cdr:y>
    </cdr:to>
    <cdr:cxnSp macro="">
      <cdr:nvCxnSpPr>
        <cdr:cNvPr id="10" name="Прямая со стрелкой 9">
          <a:extLst xmlns:a="http://schemas.openxmlformats.org/drawingml/2006/main">
            <a:ext uri="{FF2B5EF4-FFF2-40B4-BE49-F238E27FC236}">
              <a16:creationId xmlns:a16="http://schemas.microsoft.com/office/drawing/2014/main" id="{3F80DCF9-D7AD-45A6-A842-A003F0E6E0AD}"/>
            </a:ext>
          </a:extLst>
        </cdr:cNvPr>
        <cdr:cNvCxnSpPr/>
      </cdr:nvCxnSpPr>
      <cdr:spPr>
        <a:xfrm xmlns:a="http://schemas.openxmlformats.org/drawingml/2006/main" flipV="1">
          <a:off x="6938818" y="2175669"/>
          <a:ext cx="1173018" cy="598415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rgbClr val="C00000"/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0.09324</cdr:x>
      <cdr:y>0.24508</cdr:y>
    </cdr:from>
    <cdr:to>
      <cdr:x>0.09324</cdr:x>
      <cdr:y>0.44813</cdr:y>
    </cdr:to>
    <cdr:cxnSp macro="">
      <cdr:nvCxnSpPr>
        <cdr:cNvPr id="3" name="Прямая со стрелкой 2">
          <a:extLst xmlns:a="http://schemas.openxmlformats.org/drawingml/2006/main">
            <a:ext uri="{FF2B5EF4-FFF2-40B4-BE49-F238E27FC236}">
              <a16:creationId xmlns:a16="http://schemas.microsoft.com/office/drawing/2014/main" id="{79EB9952-1FBE-4568-AAB9-7CF65C5DF188}"/>
            </a:ext>
          </a:extLst>
        </cdr:cNvPr>
        <cdr:cNvCxnSpPr/>
      </cdr:nvCxnSpPr>
      <cdr:spPr bwMode="auto">
        <a:xfrm xmlns:a="http://schemas.openxmlformats.org/drawingml/2006/main">
          <a:off x="572679" y="884903"/>
          <a:ext cx="0" cy="733118"/>
        </a:xfrm>
        <a:prstGeom xmlns:a="http://schemas.openxmlformats.org/drawingml/2006/main" prst="straightConnector1">
          <a:avLst/>
        </a:prstGeom>
        <a:solidFill xmlns:a="http://schemas.openxmlformats.org/drawingml/2006/main">
          <a:schemeClr val="accent1"/>
        </a:solidFill>
        <a:ln xmlns:a="http://schemas.openxmlformats.org/drawingml/2006/main" w="38100" cap="flat" cmpd="sng" algn="ctr">
          <a:solidFill>
            <a:schemeClr val="tx1"/>
          </a:solidFill>
          <a:prstDash val="solid"/>
          <a:round/>
          <a:headEnd type="triangle"/>
          <a:tailEnd type="triangle"/>
        </a:ln>
        <a:effectLst xmlns:a="http://schemas.openxmlformats.org/drawingml/2006/main"/>
      </cdr:spPr>
    </cdr:cxn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FD19CD-AAAD-4B10-B8EB-B6725C4D0A72}" type="datetimeFigureOut">
              <a:rPr lang="ru-RU" smtClean="0"/>
              <a:pPr/>
              <a:t>21.10.2020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A545B7-C3C3-4DF8-9782-2F0F60F922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64011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hape 113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4" name="Shape 114"/>
          <p:cNvSpPr>
            <a:spLocks noGrp="1"/>
          </p:cNvSpPr>
          <p:nvPr>
            <p:ph type="body" sz="quarter" idx="1"/>
          </p:nvPr>
        </p:nvSpPr>
        <p:spPr>
          <a:xfrm>
            <a:off x="906357" y="4715156"/>
            <a:ext cx="4984962" cy="4466987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87034023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286215" latinLnBrk="0">
      <a:lnSpc>
        <a:spcPct val="117999"/>
      </a:lnSpc>
      <a:defRPr sz="1400">
        <a:latin typeface="Helvetica Neue"/>
        <a:ea typeface="Helvetica Neue"/>
        <a:cs typeface="Helvetica Neue"/>
        <a:sym typeface="Helvetica Neue"/>
      </a:defRPr>
    </a:lvl1pPr>
    <a:lvl2pPr indent="143114" defTabSz="286215" latinLnBrk="0">
      <a:lnSpc>
        <a:spcPct val="117999"/>
      </a:lnSpc>
      <a:defRPr sz="1400">
        <a:latin typeface="Helvetica Neue"/>
        <a:ea typeface="Helvetica Neue"/>
        <a:cs typeface="Helvetica Neue"/>
        <a:sym typeface="Helvetica Neue"/>
      </a:defRPr>
    </a:lvl2pPr>
    <a:lvl3pPr indent="286215" defTabSz="286215" latinLnBrk="0">
      <a:lnSpc>
        <a:spcPct val="117999"/>
      </a:lnSpc>
      <a:defRPr sz="1400">
        <a:latin typeface="Helvetica Neue"/>
        <a:ea typeface="Helvetica Neue"/>
        <a:cs typeface="Helvetica Neue"/>
        <a:sym typeface="Helvetica Neue"/>
      </a:defRPr>
    </a:lvl3pPr>
    <a:lvl4pPr indent="429318" defTabSz="286215" latinLnBrk="0">
      <a:lnSpc>
        <a:spcPct val="117999"/>
      </a:lnSpc>
      <a:defRPr sz="1400">
        <a:latin typeface="Helvetica Neue"/>
        <a:ea typeface="Helvetica Neue"/>
        <a:cs typeface="Helvetica Neue"/>
        <a:sym typeface="Helvetica Neue"/>
      </a:defRPr>
    </a:lvl4pPr>
    <a:lvl5pPr indent="572429" defTabSz="286215" latinLnBrk="0">
      <a:lnSpc>
        <a:spcPct val="117999"/>
      </a:lnSpc>
      <a:defRPr sz="1400">
        <a:latin typeface="Helvetica Neue"/>
        <a:ea typeface="Helvetica Neue"/>
        <a:cs typeface="Helvetica Neue"/>
        <a:sym typeface="Helvetica Neue"/>
      </a:defRPr>
    </a:lvl5pPr>
    <a:lvl6pPr indent="715528" defTabSz="286215" latinLnBrk="0">
      <a:lnSpc>
        <a:spcPct val="117999"/>
      </a:lnSpc>
      <a:defRPr sz="1400">
        <a:latin typeface="Helvetica Neue"/>
        <a:ea typeface="Helvetica Neue"/>
        <a:cs typeface="Helvetica Neue"/>
        <a:sym typeface="Helvetica Neue"/>
      </a:defRPr>
    </a:lvl6pPr>
    <a:lvl7pPr indent="858638" defTabSz="286215" latinLnBrk="0">
      <a:lnSpc>
        <a:spcPct val="117999"/>
      </a:lnSpc>
      <a:defRPr sz="1400">
        <a:latin typeface="Helvetica Neue"/>
        <a:ea typeface="Helvetica Neue"/>
        <a:cs typeface="Helvetica Neue"/>
        <a:sym typeface="Helvetica Neue"/>
      </a:defRPr>
    </a:lvl7pPr>
    <a:lvl8pPr indent="1001741" defTabSz="286215" latinLnBrk="0">
      <a:lnSpc>
        <a:spcPct val="117999"/>
      </a:lnSpc>
      <a:defRPr sz="1400">
        <a:latin typeface="Helvetica Neue"/>
        <a:ea typeface="Helvetica Neue"/>
        <a:cs typeface="Helvetica Neue"/>
        <a:sym typeface="Helvetica Neue"/>
      </a:defRPr>
    </a:lvl8pPr>
    <a:lvl9pPr indent="1144849" defTabSz="286215" latinLnBrk="0">
      <a:lnSpc>
        <a:spcPct val="117999"/>
      </a:lnSpc>
      <a:defRPr sz="14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283075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>
          <a:xfrm>
            <a:off x="3849688" y="9429671"/>
            <a:ext cx="2946400" cy="496966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366129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B7CDFA-590D-024E-A4BE-426C7D7BFF96}" type="slidenum">
              <a:rPr kumimoji="0" lang="ru-RU" sz="23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sym typeface="Helvetica Light"/>
              </a:rPr>
              <a:pPr marL="0" marR="0" lvl="0" indent="0" algn="ctr" defTabSz="36612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ru-RU" sz="23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35684131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926309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707097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222237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589068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962656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794290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35336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532777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30843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 — по центру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36941598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4767267"/>
            <a:ext cx="2133600" cy="273844"/>
          </a:xfrm>
          <a:prstGeom prst="rect">
            <a:avLst/>
          </a:prstGeom>
        </p:spPr>
        <p:txBody>
          <a:bodyPr lIns="57310" tIns="28658" rIns="57310" bIns="28658"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1" y="4767267"/>
            <a:ext cx="2895600" cy="273844"/>
          </a:xfrm>
          <a:prstGeom prst="rect">
            <a:avLst/>
          </a:prstGeom>
        </p:spPr>
        <p:txBody>
          <a:bodyPr lIns="57310" tIns="28658" rIns="57310" bIns="28658"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3746F-347D-41AB-8708-FCE031CE8C1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14498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, пункты и фото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Изображение"/>
          <p:cNvSpPr>
            <a:spLocks noGrp="1"/>
          </p:cNvSpPr>
          <p:nvPr>
            <p:ph type="pic" sz="half" idx="13"/>
          </p:nvPr>
        </p:nvSpPr>
        <p:spPr>
          <a:xfrm>
            <a:off x="4723810" y="1372942"/>
            <a:ext cx="3750469" cy="3315146"/>
          </a:xfrm>
          <a:prstGeom prst="rect">
            <a:avLst/>
          </a:prstGeom>
        </p:spPr>
        <p:txBody>
          <a:bodyPr lIns="57365" tIns="28685" rIns="57365" bIns="28685" anchor="t">
            <a:noAutofit/>
          </a:bodyPr>
          <a:lstStyle/>
          <a:p>
            <a:endParaRPr/>
          </a:p>
        </p:txBody>
      </p:sp>
      <p:sp>
        <p:nvSpPr>
          <p:cNvPr id="63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64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669728" y="1372942"/>
            <a:ext cx="3750469" cy="3315146"/>
          </a:xfrm>
          <a:prstGeom prst="rect">
            <a:avLst/>
          </a:prstGeom>
        </p:spPr>
        <p:txBody>
          <a:bodyPr/>
          <a:lstStyle>
            <a:lvl1pPr marL="215123" indent="-215123">
              <a:spcBef>
                <a:spcPts val="2009"/>
              </a:spcBef>
              <a:defRPr sz="1800"/>
            </a:lvl1pPr>
            <a:lvl2pPr marL="430253" indent="-215123">
              <a:spcBef>
                <a:spcPts val="2009"/>
              </a:spcBef>
              <a:defRPr sz="1800"/>
            </a:lvl2pPr>
            <a:lvl3pPr marL="645377" indent="-215123">
              <a:spcBef>
                <a:spcPts val="2009"/>
              </a:spcBef>
              <a:defRPr sz="1800"/>
            </a:lvl3pPr>
            <a:lvl4pPr marL="860504" indent="-215123">
              <a:spcBef>
                <a:spcPts val="2009"/>
              </a:spcBef>
              <a:defRPr sz="1800"/>
            </a:lvl4pPr>
            <a:lvl5pPr marL="1075629" indent="-215123">
              <a:spcBef>
                <a:spcPts val="2009"/>
              </a:spcBef>
              <a:defRPr sz="18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6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22268825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3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257175" indent="0" algn="ctr">
              <a:buNone/>
              <a:defRPr/>
            </a:lvl2pPr>
            <a:lvl3pPr marL="514350" indent="0" algn="ctr">
              <a:buNone/>
              <a:defRPr/>
            </a:lvl3pPr>
            <a:lvl4pPr marL="771525" indent="0" algn="ctr">
              <a:buNone/>
              <a:defRPr/>
            </a:lvl4pPr>
            <a:lvl5pPr marL="1028700" indent="0" algn="ctr">
              <a:buNone/>
              <a:defRPr/>
            </a:lvl5pPr>
            <a:lvl6pPr marL="1285875" indent="0" algn="ctr">
              <a:buNone/>
              <a:defRPr/>
            </a:lvl6pPr>
            <a:lvl7pPr marL="1543050" indent="0" algn="ctr">
              <a:buNone/>
              <a:defRPr/>
            </a:lvl7pPr>
            <a:lvl8pPr marL="1800225" indent="0" algn="ctr">
              <a:buNone/>
              <a:defRPr/>
            </a:lvl8pPr>
            <a:lvl9pPr marL="20574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A1D1D3-AEC2-4632-BBA6-D516FED789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3" hasCustomPrompt="1"/>
          </p:nvPr>
        </p:nvSpPr>
        <p:spPr>
          <a:xfrm>
            <a:off x="1549402" y="171450"/>
            <a:ext cx="7353300" cy="523875"/>
          </a:xfrm>
        </p:spPr>
        <p:txBody>
          <a:bodyPr/>
          <a:lstStyle>
            <a:lvl1pPr marL="0" indent="0" algn="l">
              <a:buNone/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algn="l"/>
            <a:r>
              <a:rPr lang="en-US" sz="1500" dirty="0"/>
              <a:t>Institute for Social Development Studies,</a:t>
            </a:r>
          </a:p>
          <a:p>
            <a:pPr algn="l"/>
            <a:r>
              <a:rPr lang="en-US" sz="1500" dirty="0"/>
              <a:t>National Research University Higher School of Economics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2879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411BFB-0AF7-4553-B8B4-9DDE7FBC3F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108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9"/>
            <a:ext cx="7772400" cy="1021556"/>
          </a:xfrm>
        </p:spPr>
        <p:txBody>
          <a:bodyPr anchor="t"/>
          <a:lstStyle>
            <a:lvl1pPr algn="l">
              <a:defRPr sz="225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125"/>
            </a:lvl1pPr>
            <a:lvl2pPr marL="257175" indent="0">
              <a:buNone/>
              <a:defRPr sz="1013"/>
            </a:lvl2pPr>
            <a:lvl3pPr marL="514350" indent="0">
              <a:buNone/>
              <a:defRPr sz="900"/>
            </a:lvl3pPr>
            <a:lvl4pPr marL="771525" indent="0">
              <a:buNone/>
              <a:defRPr sz="788"/>
            </a:lvl4pPr>
            <a:lvl5pPr marL="1028700" indent="0">
              <a:buNone/>
              <a:defRPr sz="788"/>
            </a:lvl5pPr>
            <a:lvl6pPr marL="1285875" indent="0">
              <a:buNone/>
              <a:defRPr sz="788"/>
            </a:lvl6pPr>
            <a:lvl7pPr marL="1543050" indent="0">
              <a:buNone/>
              <a:defRPr sz="788"/>
            </a:lvl7pPr>
            <a:lvl8pPr marL="1800225" indent="0">
              <a:buNone/>
              <a:defRPr sz="788"/>
            </a:lvl8pPr>
            <a:lvl9pPr marL="2057400" indent="0">
              <a:buNone/>
              <a:defRPr sz="788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55821B-5995-4DCE-ADA5-6B737B7238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1736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4"/>
            <a:ext cx="4038600" cy="3394472"/>
          </a:xfrm>
        </p:spPr>
        <p:txBody>
          <a:bodyPr/>
          <a:lstStyle>
            <a:lvl1pPr>
              <a:defRPr sz="1575"/>
            </a:lvl1pPr>
            <a:lvl2pPr>
              <a:defRPr sz="1350"/>
            </a:lvl2pPr>
            <a:lvl3pPr>
              <a:defRPr sz="1125"/>
            </a:lvl3pPr>
            <a:lvl4pPr>
              <a:defRPr sz="1013"/>
            </a:lvl4pPr>
            <a:lvl5pPr>
              <a:defRPr sz="1013"/>
            </a:lvl5pPr>
            <a:lvl6pPr>
              <a:defRPr sz="1013"/>
            </a:lvl6pPr>
            <a:lvl7pPr>
              <a:defRPr sz="1013"/>
            </a:lvl7pPr>
            <a:lvl8pPr>
              <a:defRPr sz="1013"/>
            </a:lvl8pPr>
            <a:lvl9pPr>
              <a:defRPr sz="101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4"/>
            <a:ext cx="4038600" cy="3394472"/>
          </a:xfrm>
        </p:spPr>
        <p:txBody>
          <a:bodyPr/>
          <a:lstStyle>
            <a:lvl1pPr>
              <a:defRPr sz="1575"/>
            </a:lvl1pPr>
            <a:lvl2pPr>
              <a:defRPr sz="1350"/>
            </a:lvl2pPr>
            <a:lvl3pPr>
              <a:defRPr sz="1125"/>
            </a:lvl3pPr>
            <a:lvl4pPr>
              <a:defRPr sz="1013"/>
            </a:lvl4pPr>
            <a:lvl5pPr>
              <a:defRPr sz="1013"/>
            </a:lvl5pPr>
            <a:lvl6pPr>
              <a:defRPr sz="1013"/>
            </a:lvl6pPr>
            <a:lvl7pPr>
              <a:defRPr sz="1013"/>
            </a:lvl7pPr>
            <a:lvl8pPr>
              <a:defRPr sz="1013"/>
            </a:lvl8pPr>
            <a:lvl9pPr>
              <a:defRPr sz="101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AAF5A2-EECC-47E5-BF40-A815DC54C6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Текст 5">
            <a:extLst>
              <a:ext uri="{FF2B5EF4-FFF2-40B4-BE49-F238E27FC236}">
                <a16:creationId xmlns:a16="http://schemas.microsoft.com/office/drawing/2014/main" id="{1C027899-AEC0-4375-BF1F-41553F59A3E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549402" y="171450"/>
            <a:ext cx="7353300" cy="523875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ru-RU" sz="1500" dirty="0"/>
              <a:t>Институт социальной политики НИУ ВШЭ</a:t>
            </a:r>
            <a:br>
              <a:rPr lang="en-US" sz="1500" dirty="0"/>
            </a:br>
            <a:r>
              <a:rPr lang="ru-RU" sz="1500" dirty="0"/>
              <a:t>Лаборатория пенсионной реформы</a:t>
            </a:r>
          </a:p>
        </p:txBody>
      </p:sp>
    </p:spTree>
    <p:extLst>
      <p:ext uri="{BB962C8B-B14F-4D97-AF65-F5344CB8AC3E}">
        <p14:creationId xmlns:p14="http://schemas.microsoft.com/office/powerpoint/2010/main" val="17686453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350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8" y="1151335"/>
            <a:ext cx="4041775" cy="47982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5" cy="2963466"/>
          </a:xfrm>
        </p:spPr>
        <p:txBody>
          <a:bodyPr/>
          <a:lstStyle>
            <a:lvl1pPr>
              <a:defRPr sz="1350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7E1CFB-5D42-450C-855A-A309AFC6D2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95299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EA748A-90B1-45F0-9C91-ECE5E447E3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444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294362-8E4E-4D54-9F69-4556FB59A1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9480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3" y="204787"/>
            <a:ext cx="3008313" cy="871538"/>
          </a:xfrm>
        </p:spPr>
        <p:txBody>
          <a:bodyPr anchor="b"/>
          <a:lstStyle>
            <a:lvl1pPr algn="l">
              <a:defRPr sz="1125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1" y="204789"/>
            <a:ext cx="5111750" cy="4389835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3" y="1076327"/>
            <a:ext cx="3008313" cy="3518297"/>
          </a:xfrm>
        </p:spPr>
        <p:txBody>
          <a:bodyPr/>
          <a:lstStyle>
            <a:lvl1pPr marL="0" indent="0">
              <a:buNone/>
              <a:defRPr sz="788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89236D-87D0-46C6-8360-75EA493B29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3498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125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788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2DBA17-40F2-4E6A-A73B-6679DF9FE8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0050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919FB7-B143-4184-8919-6DA3FED5A4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21399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7E78E4-3CCB-4E0C-9247-7222A6CA70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8866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, пункты и фото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Изображение"/>
          <p:cNvSpPr>
            <a:spLocks noGrp="1"/>
          </p:cNvSpPr>
          <p:nvPr>
            <p:ph type="pic" sz="half" idx="13"/>
          </p:nvPr>
        </p:nvSpPr>
        <p:spPr>
          <a:xfrm>
            <a:off x="4723810" y="1372942"/>
            <a:ext cx="3750469" cy="3315146"/>
          </a:xfrm>
          <a:prstGeom prst="rect">
            <a:avLst/>
          </a:prstGeom>
        </p:spPr>
        <p:txBody>
          <a:bodyPr lIns="57365" tIns="28685" rIns="57365" bIns="28685" anchor="t">
            <a:noAutofit/>
          </a:bodyPr>
          <a:lstStyle/>
          <a:p>
            <a:endParaRPr/>
          </a:p>
        </p:txBody>
      </p:sp>
      <p:sp>
        <p:nvSpPr>
          <p:cNvPr id="63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64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669728" y="1372942"/>
            <a:ext cx="3750469" cy="3315146"/>
          </a:xfrm>
          <a:prstGeom prst="rect">
            <a:avLst/>
          </a:prstGeom>
        </p:spPr>
        <p:txBody>
          <a:bodyPr/>
          <a:lstStyle>
            <a:lvl1pPr marL="215123" indent="-215123">
              <a:spcBef>
                <a:spcPts val="2009"/>
              </a:spcBef>
              <a:defRPr sz="1800"/>
            </a:lvl1pPr>
            <a:lvl2pPr marL="430253" indent="-215123">
              <a:spcBef>
                <a:spcPts val="2009"/>
              </a:spcBef>
              <a:defRPr sz="1800"/>
            </a:lvl2pPr>
            <a:lvl3pPr marL="645377" indent="-215123">
              <a:spcBef>
                <a:spcPts val="2009"/>
              </a:spcBef>
              <a:defRPr sz="1800"/>
            </a:lvl3pPr>
            <a:lvl4pPr marL="860504" indent="-215123">
              <a:spcBef>
                <a:spcPts val="2009"/>
              </a:spcBef>
              <a:defRPr sz="1800"/>
            </a:lvl4pPr>
            <a:lvl5pPr marL="1075629" indent="-215123">
              <a:spcBef>
                <a:spcPts val="2009"/>
              </a:spcBef>
              <a:defRPr sz="18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6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8885094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28.11.2019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dirty="0">
                <a:solidFill>
                  <a:prstClr val="black">
                    <a:tint val="75000"/>
                  </a:prstClr>
                </a:solidFill>
              </a:rPr>
              <a:t>Экономика СДУ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411BFB-0AF7-4553-B8B4-9DDE7FBC3F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468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DC6467-EA6D-430A-A3AC-200E67D2FD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E1B42D4-EB42-480F-B5CA-FC8756D2ED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AFB0CE4-FA70-4B35-BC8B-5363FE0F00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DEC3B41-7D17-495E-85EC-54F4FD1C5C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CC35127-2FFD-41DF-B2DF-B9BFA5CC3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CBDB2-6657-415D-B074-F648CF6A1E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601865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D93DBD-5A73-4F67-AFB5-768D2DB6AE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DF9E66A-3D65-4930-B525-C47BD7F418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7D8311E-5E67-4160-9425-7B9525966C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AC1F2DB-F7CC-4937-8EB6-A6C029F6A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598E739-E13D-44A0-BFD3-A189ABB586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CBDB2-6657-415D-B074-F648CF6A1E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986114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5C785C-A50B-43A8-8CAA-839F05EF15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8ADE2E8-53B2-445D-93A8-88CC1BB90B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769232D-F8DB-4FA7-8882-BAC4C358B6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20D14CB-D3BB-4395-911C-60C8864075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7C98EDC-17DC-49BC-9488-603F3CD2B1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CBDB2-6657-415D-B074-F648CF6A1E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71005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FFA858-D27F-4DC7-B065-55FA1865C7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4748B5E-00D9-4ED1-ABE2-F43CE328F1C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379454E-051C-4D31-BC19-666A489E40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7F17BA9-6ADE-4487-801D-E000DB60C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C3D46F6-554A-478B-9849-43F730B722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C7A7FA0-7B3D-466D-846F-6A03468E7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CBDB2-6657-415D-B074-F648CF6A1E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40605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67B0BD-5C63-4789-94C6-DABC87D673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ECACA40-A685-4D44-A69E-122E80ABB9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BC02F33-5373-4749-8E5B-8C49D4177C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016BD82-18FE-4015-929E-BC6C733AB2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FDF6F038-5787-4139-A529-C493ACF842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6973032-50C5-4839-938A-A1F0A4FD7C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7068DB7-AACC-4522-924A-5645503D41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57B55E1-5E88-4682-8E22-2E1C8400BE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CBDB2-6657-415D-B074-F648CF6A1E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17572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ECA0FF-3522-449C-8BF5-2C6F7744A8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8017E21-8327-4154-B08F-B45AA75005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8FA0CD7-5310-4C1F-8202-ED4F7A7FDD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11730C3-2DE5-4561-BBF5-F637A2C8A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CBDB2-6657-415D-B074-F648CF6A1E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088931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D0C10B3-BF94-4F8F-AC26-535F4560B6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4CFB87C6-F596-4DEA-927A-95EC7FD91D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17818A1-8AEF-41A9-B91F-D744F00544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CBDB2-6657-415D-B074-F648CF6A1E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133749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788DEB-7907-45D1-8FAA-E84661FC8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7E44E3A-F0EA-4F89-84B0-8E1B904D5F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A803EB5-B85A-40D4-96DB-844118B84B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C87CAB6-74DB-412A-A6F4-3DA5E8A429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B7CA865-A779-4ACD-9C0C-E6AAA432F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A2373D7-EB0C-477A-90C9-C10D115FD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CBDB2-6657-415D-B074-F648CF6A1E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209275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18A6F6-DDA9-4AF2-B698-6AAF42421D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9EC47204-F50A-4B1E-9970-3FF4B63CCC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9A98DA3-654A-4291-A60F-4EA07237D4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BAB3E17-A2C1-4D6C-B31F-4DF8D162F4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30F6E79-A5B6-4CDF-8AF5-8F53F2453D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F49F800-BC1C-4FB1-A238-1542BF01F6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CBDB2-6657-415D-B074-F648CF6A1E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76860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3EE391-3898-452C-8C3C-FC1C2F68BD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56E97A7-46B4-40C1-9F4B-3FDC1A5886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1673EDA-82EE-4D4C-9784-9BADA8D8EA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2545B9D-9D57-43B6-91AD-456AD4034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84475CE-2839-41B2-9E6E-A02FFA6BF5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CBDB2-6657-415D-B074-F648CF6A1E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935212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C0FAB1A2-0AA8-4234-AA03-4E08AF83BF7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A4BCF1A-0538-4C4A-83E1-6A15CEAA59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5973EB9-16CA-4C7B-B551-6876A16F08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CFC114C-67E0-43ED-AB82-B06936669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3E14594-58B1-403B-8C52-E359CDD9EE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CBDB2-6657-415D-B074-F648CF6A1E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654808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, пункты и фото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Изображение"/>
          <p:cNvSpPr>
            <a:spLocks noGrp="1"/>
          </p:cNvSpPr>
          <p:nvPr>
            <p:ph type="pic" sz="half" idx="13"/>
          </p:nvPr>
        </p:nvSpPr>
        <p:spPr>
          <a:xfrm>
            <a:off x="4723810" y="1372942"/>
            <a:ext cx="3750469" cy="3315146"/>
          </a:xfrm>
          <a:prstGeom prst="rect">
            <a:avLst/>
          </a:prstGeom>
        </p:spPr>
        <p:txBody>
          <a:bodyPr lIns="57365" tIns="28685" rIns="57365" bIns="28685" anchor="t">
            <a:noAutofit/>
          </a:bodyPr>
          <a:lstStyle/>
          <a:p>
            <a:endParaRPr/>
          </a:p>
        </p:txBody>
      </p:sp>
      <p:sp>
        <p:nvSpPr>
          <p:cNvPr id="63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64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669728" y="1372942"/>
            <a:ext cx="3750469" cy="3315146"/>
          </a:xfrm>
          <a:prstGeom prst="rect">
            <a:avLst/>
          </a:prstGeom>
        </p:spPr>
        <p:txBody>
          <a:bodyPr/>
          <a:lstStyle>
            <a:lvl1pPr marL="215123" indent="-215123">
              <a:spcBef>
                <a:spcPts val="2009"/>
              </a:spcBef>
              <a:defRPr sz="1800"/>
            </a:lvl1pPr>
            <a:lvl2pPr marL="430253" indent="-215123">
              <a:spcBef>
                <a:spcPts val="2009"/>
              </a:spcBef>
              <a:defRPr sz="1800"/>
            </a:lvl2pPr>
            <a:lvl3pPr marL="645377" indent="-215123">
              <a:spcBef>
                <a:spcPts val="2009"/>
              </a:spcBef>
              <a:defRPr sz="1800"/>
            </a:lvl3pPr>
            <a:lvl4pPr marL="860504" indent="-215123">
              <a:spcBef>
                <a:spcPts val="2009"/>
              </a:spcBef>
              <a:defRPr sz="1800"/>
            </a:lvl4pPr>
            <a:lvl5pPr marL="1075629" indent="-215123">
              <a:spcBef>
                <a:spcPts val="2009"/>
              </a:spcBef>
              <a:defRPr sz="18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6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3098524"/>
      </p:ext>
    </p:extLst>
  </p:cSld>
  <p:clrMapOvr>
    <a:masterClrMapping/>
  </p:clrMapOvr>
  <p:transition spd="med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 — по центру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90232497"/>
      </p:ext>
    </p:extLst>
  </p:cSld>
  <p:clrMapOvr>
    <a:masterClrMapping/>
  </p:clrMapOvr>
  <p:transition spd="med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F32574-33CD-4259-9CAD-0D5895409A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D45F3DB-A390-4FE2-AF68-84B9B0A3F5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C882AAF-B9AB-4520-BD21-BC39646537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EFE0314-0C89-4E8E-B065-4965AB06F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52B33EE-E9D0-4DFC-AF88-0CA1580531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D1B1-DCB3-4A08-9B93-B39EFA4F0C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386889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B2C8C6-28CF-4459-B7F7-36D6375CB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F89C269-73E4-457E-8AE9-471F15E93C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3B34742-BA8D-4D98-B366-BD830FEA1E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3BB4BD9-1771-4C22-9AEC-8D238B1FAF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7495E36-F033-4EFA-B841-B3B2345E8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D1B1-DCB3-4A08-9B93-B39EFA4F0C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025700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EB871E-F2F3-4AF0-9A20-D5B1115CBB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1F081BF-3C8E-47AA-A502-1DFF5B6492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2B61FAA-BD14-40E3-8CDE-7A9EFA9A33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D20234C-AB8E-4BDD-8698-4F48625A4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BEB6D8C-73B4-4465-9C92-16237EF384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D1B1-DCB3-4A08-9B93-B39EFA4F0C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411123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E06537-A317-4722-8DA8-FD7F7C1862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4442F8E-F962-42B5-9648-710E4E8B98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7BFB7DE-5379-4183-9DF8-0C94689A37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FC53A2A-8DA3-4D62-A793-38091AE92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D58E074-F754-47F7-8F7B-84DC609CD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25B42F5-6028-45CC-B56D-A14A8D21A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D1B1-DCB3-4A08-9B93-B39EFA4F0C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334812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34C042-C15D-4B13-A715-4664EB7C73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CBA8DC9-0A3C-4ADE-9C3E-A09879D531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FD21721-F6F6-4684-81F6-8C57D440E3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8641A40-0D9E-4E00-BB9D-F4994B6AFF4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050B8D9E-59CF-4491-B6B6-B51FC95A334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6AA613A-A2B6-472F-AB69-0D5A3F059A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92D33CE-889B-474C-B49F-6C13C968F9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CCC83B8B-805D-47E1-B053-DDC49D13D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D1B1-DCB3-4A08-9B93-B39EFA4F0C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576292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236599-9AC7-456F-A3DB-3330DE0152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9830437-A5B6-4BDC-BE0F-BAB3A74673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542AB50-6626-468D-87B9-23A53119CD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5AE5C73-8085-4E85-B40F-66FE7D536D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D1B1-DCB3-4A08-9B93-B39EFA4F0C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698643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B93A254D-C04D-4E03-A5FF-EF26137523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7E2A498-E368-41B8-B6DE-4FBC3D2A3F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8336926-EE64-4486-8C44-6B264DD203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D1B1-DCB3-4A08-9B93-B39EFA4F0C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276489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FBA113-A403-4323-A9E4-8D9FDB2DCF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ED32B75-12D9-4056-8C66-627E72191F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18CDAAA-6BF2-4C4F-A94A-5644AAAD72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5201C21-BC66-46CA-AD23-2966888D01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A5E479D-EEA0-41C8-A3A1-ACA60F46B8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E400D24-9E95-45C0-A00B-F4FEE6EBAB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D1B1-DCB3-4A08-9B93-B39EFA4F0C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93625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A79138-AAA8-4D6A-8217-482A88E257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F22ADEB0-54E8-46E9-955E-A5EE2651AF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391E924-4A83-4AA8-B3A0-6C6210BA55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24C9931-3BF9-47DC-A3FE-0313843251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3F680D4-021F-4FD1-9561-607D69FE31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9D8E0EE-90C9-4647-8270-CE712BCF7A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D1B1-DCB3-4A08-9B93-B39EFA4F0C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972169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7596CE-9533-4374-8DCF-0B66EBCCB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EEA20EC-9DAA-48AA-A1BF-DB681E09BA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2C72598-33E5-4B7F-8650-A6942A58EF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BFCB6C8-AB60-4B67-AA70-996EE91DA5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503AFCF-4810-4833-972B-25919A14F1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D1B1-DCB3-4A08-9B93-B39EFA4F0C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440932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B0AF639A-1B82-430B-AB0C-F21666399A8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D9471CF-9E5D-4BC0-B2AD-D515961DA4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ED816C9-B2C5-4743-8321-4F571B8DFD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7CD7BB8-05FD-4E63-90EE-A9178F7FD5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A31D9C5-A282-42F6-9C56-6813F68551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D1B1-DCB3-4A08-9B93-B39EFA4F0C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039890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Цитата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–Иван Арсентьев"/>
          <p:cNvSpPr txBox="1">
            <a:spLocks noGrp="1"/>
          </p:cNvSpPr>
          <p:nvPr>
            <p:ph type="body" sz="quarter" idx="13"/>
          </p:nvPr>
        </p:nvSpPr>
        <p:spPr>
          <a:xfrm>
            <a:off x="892974" y="3355340"/>
            <a:ext cx="7358063" cy="295128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15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–Иван Арсентьев</a:t>
            </a:r>
          </a:p>
        </p:txBody>
      </p:sp>
      <p:sp>
        <p:nvSpPr>
          <p:cNvPr id="91" name="«Место ввода цитаты»."/>
          <p:cNvSpPr txBox="1">
            <a:spLocks noGrp="1"/>
          </p:cNvSpPr>
          <p:nvPr>
            <p:ph type="body" sz="quarter" idx="14"/>
          </p:nvPr>
        </p:nvSpPr>
        <p:spPr>
          <a:xfrm>
            <a:off x="892974" y="2214304"/>
            <a:ext cx="7358063" cy="433628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/>
            </a:lvl1pPr>
          </a:lstStyle>
          <a:p>
            <a:r>
              <a:t>«Место ввода цитаты».</a:t>
            </a:r>
          </a:p>
        </p:txBody>
      </p:sp>
      <p:sp>
        <p:nvSpPr>
          <p:cNvPr id="9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82447344"/>
      </p:ext>
    </p:extLst>
  </p:cSld>
  <p:clrMapOvr>
    <a:masterClrMapping/>
  </p:clrMapOvr>
  <p:transition spd="med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 — по центру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02269181"/>
      </p:ext>
    </p:extLst>
  </p:cSld>
  <p:clrMapOvr>
    <a:masterClrMapping/>
  </p:clrMapOvr>
  <p:transition spd="med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Цитата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–Иван Арсентьев"/>
          <p:cNvSpPr txBox="1">
            <a:spLocks noGrp="1"/>
          </p:cNvSpPr>
          <p:nvPr>
            <p:ph type="body" sz="quarter" idx="13"/>
          </p:nvPr>
        </p:nvSpPr>
        <p:spPr>
          <a:xfrm>
            <a:off x="892969" y="3355340"/>
            <a:ext cx="7358063" cy="297228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1266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–Иван Арсентьев</a:t>
            </a:r>
          </a:p>
        </p:txBody>
      </p:sp>
      <p:sp>
        <p:nvSpPr>
          <p:cNvPr id="91" name="«Место ввода цитаты»."/>
          <p:cNvSpPr txBox="1">
            <a:spLocks noGrp="1"/>
          </p:cNvSpPr>
          <p:nvPr>
            <p:ph type="body" sz="quarter" idx="14"/>
          </p:nvPr>
        </p:nvSpPr>
        <p:spPr>
          <a:xfrm>
            <a:off x="892969" y="2225693"/>
            <a:ext cx="7358063" cy="410848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004"/>
            </a:lvl1pPr>
          </a:lstStyle>
          <a:p>
            <a:r>
              <a:t>«Место ввода цитаты».</a:t>
            </a:r>
          </a:p>
        </p:txBody>
      </p:sp>
      <p:sp>
        <p:nvSpPr>
          <p:cNvPr id="9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04355944"/>
      </p:ext>
    </p:extLst>
  </p:cSld>
  <p:clrMapOvr>
    <a:masterClrMapping/>
  </p:clrMapOvr>
  <p:transition spd="med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1" y="4767279"/>
            <a:ext cx="2057400" cy="273844"/>
          </a:xfrm>
          <a:prstGeom prst="rect">
            <a:avLst/>
          </a:prstGeom>
        </p:spPr>
        <p:txBody>
          <a:bodyPr lIns="109079" tIns="54539" rIns="109079" bIns="54539"/>
          <a:lstStyle/>
          <a:p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1" y="4767279"/>
            <a:ext cx="3086100" cy="273844"/>
          </a:xfrm>
          <a:prstGeom prst="rect">
            <a:avLst/>
          </a:prstGeom>
        </p:spPr>
        <p:txBody>
          <a:bodyPr lIns="109079" tIns="54539" rIns="109079" bIns="54539"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439381" y="4878967"/>
            <a:ext cx="256319" cy="248496"/>
          </a:xfrm>
        </p:spPr>
        <p:txBody>
          <a:bodyPr/>
          <a:lstStyle/>
          <a:p>
            <a:fld id="{CBAB281E-F444-1144-B042-5FE9A7BB944A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321258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 — по центру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95430114"/>
      </p:ext>
    </p:extLst>
  </p:cSld>
  <p:clrMapOvr>
    <a:masterClrMapping/>
  </p:clrMapOvr>
  <p:transition spd="med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lIns="130046" tIns="65023" rIns="130046" bIns="65023"/>
          <a:lstStyle/>
          <a:p>
            <a:fld id="{B4C71EC6-210F-42DE-9C53-41977AD35B3D}" type="datetimeFigureOut">
              <a:rPr lang="ru-RU" smtClean="0"/>
              <a:t>21.10.2020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1" y="4767263"/>
            <a:ext cx="2895600" cy="273844"/>
          </a:xfrm>
          <a:prstGeom prst="rect">
            <a:avLst/>
          </a:prstGeom>
        </p:spPr>
        <p:txBody>
          <a:bodyPr lIns="130046" tIns="65023" rIns="130046" bIns="65023"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40795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5"/>
            <a:ext cx="2133600" cy="273844"/>
          </a:xfrm>
          <a:prstGeom prst="rect">
            <a:avLst/>
          </a:prstGeom>
        </p:spPr>
        <p:txBody>
          <a:bodyPr lIns="130046" tIns="65023" rIns="130046" bIns="65023"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6-Nov-15</a:t>
            </a: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4767265"/>
            <a:ext cx="2895600" cy="273844"/>
          </a:xfrm>
          <a:prstGeom prst="rect">
            <a:avLst/>
          </a:prstGeom>
        </p:spPr>
        <p:txBody>
          <a:bodyPr lIns="130046" tIns="65023" rIns="130046" bIns="65023"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North-East Asian Forum on Population Ageing - 2015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294362-8E4E-4D54-9F69-4556FB59A1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3281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Relationship Id="rId6" Type="http://schemas.openxmlformats.org/officeDocument/2006/relationships/theme" Target="../theme/theme6.xml"/><Relationship Id="rId5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395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69735" y="234414"/>
            <a:ext cx="7804547" cy="11385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31805" tIns="31805" rIns="31805" bIns="31805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669735" y="1372942"/>
            <a:ext cx="7804547" cy="33151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31805" tIns="31805" rIns="31805" bIns="31805" anchor="ctr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4447069" y="4878976"/>
            <a:ext cx="240962" cy="237355"/>
          </a:xfrm>
          <a:prstGeom prst="rect">
            <a:avLst/>
          </a:prstGeom>
          <a:ln w="12700">
            <a:miter lim="400000"/>
          </a:ln>
        </p:spPr>
        <p:txBody>
          <a:bodyPr wrap="none" lIns="31805" tIns="31805" rIns="31805" bIns="31805">
            <a:spAutoFit/>
          </a:bodyPr>
          <a:lstStyle>
            <a:lvl1pPr>
              <a:defRPr sz="1100"/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715" r:id="rId2"/>
    <p:sldLayoutId id="2147483843" r:id="rId3"/>
  </p:sldLayoutIdLst>
  <p:transition spd="med"/>
  <p:hf hdr="0" ftr="0" dt="0"/>
  <p:txStyles>
    <p:titleStyle>
      <a:lvl1pPr marL="0" marR="0" indent="0" algn="ctr" defTabSz="36571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 Light"/>
        </a:defRPr>
      </a:lvl1pPr>
      <a:lvl2pPr marL="0" marR="0" indent="143114" algn="ctr" defTabSz="36571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 Light"/>
        </a:defRPr>
      </a:lvl2pPr>
      <a:lvl3pPr marL="0" marR="0" indent="286215" algn="ctr" defTabSz="36571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 Light"/>
        </a:defRPr>
      </a:lvl3pPr>
      <a:lvl4pPr marL="0" marR="0" indent="429318" algn="ctr" defTabSz="36571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 Light"/>
        </a:defRPr>
      </a:lvl4pPr>
      <a:lvl5pPr marL="0" marR="0" indent="572429" algn="ctr" defTabSz="36571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 Light"/>
        </a:defRPr>
      </a:lvl5pPr>
      <a:lvl6pPr marL="0" marR="0" indent="715528" algn="ctr" defTabSz="36571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 Light"/>
        </a:defRPr>
      </a:lvl6pPr>
      <a:lvl7pPr marL="0" marR="0" indent="858638" algn="ctr" defTabSz="36571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 Light"/>
        </a:defRPr>
      </a:lvl7pPr>
      <a:lvl8pPr marL="0" marR="0" indent="1001741" algn="ctr" defTabSz="36571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 Light"/>
        </a:defRPr>
      </a:lvl8pPr>
      <a:lvl9pPr marL="0" marR="0" indent="1144849" algn="ctr" defTabSz="36571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 Light"/>
        </a:defRPr>
      </a:lvl9pPr>
    </p:titleStyle>
    <p:bodyStyle>
      <a:lvl1pPr marL="278263" marR="0" indent="-278263" algn="l" defTabSz="365719" rtl="0" latinLnBrk="0">
        <a:lnSpc>
          <a:spcPct val="100000"/>
        </a:lnSpc>
        <a:spcBef>
          <a:spcPts val="2636"/>
        </a:spcBef>
        <a:spcAft>
          <a:spcPts val="0"/>
        </a:spcAft>
        <a:buClrTx/>
        <a:buSzPct val="75000"/>
        <a:buFontTx/>
        <a:buChar char="•"/>
        <a:tabLst/>
        <a:defRPr sz="23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 Light"/>
        </a:defRPr>
      </a:lvl1pPr>
      <a:lvl2pPr marL="556520" marR="0" indent="-278263" algn="l" defTabSz="365719" rtl="0" latinLnBrk="0">
        <a:lnSpc>
          <a:spcPct val="100000"/>
        </a:lnSpc>
        <a:spcBef>
          <a:spcPts val="2636"/>
        </a:spcBef>
        <a:spcAft>
          <a:spcPts val="0"/>
        </a:spcAft>
        <a:buClrTx/>
        <a:buSzPct val="75000"/>
        <a:buFontTx/>
        <a:buChar char="•"/>
        <a:tabLst/>
        <a:defRPr sz="23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 Light"/>
        </a:defRPr>
      </a:lvl2pPr>
      <a:lvl3pPr marL="834782" marR="0" indent="-278263" algn="l" defTabSz="365719" rtl="0" latinLnBrk="0">
        <a:lnSpc>
          <a:spcPct val="100000"/>
        </a:lnSpc>
        <a:spcBef>
          <a:spcPts val="2636"/>
        </a:spcBef>
        <a:spcAft>
          <a:spcPts val="0"/>
        </a:spcAft>
        <a:buClrTx/>
        <a:buSzPct val="75000"/>
        <a:buFontTx/>
        <a:buChar char="•"/>
        <a:tabLst/>
        <a:defRPr sz="23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 Light"/>
        </a:defRPr>
      </a:lvl3pPr>
      <a:lvl4pPr marL="1113053" marR="0" indent="-278263" algn="l" defTabSz="365719" rtl="0" latinLnBrk="0">
        <a:lnSpc>
          <a:spcPct val="100000"/>
        </a:lnSpc>
        <a:spcBef>
          <a:spcPts val="2636"/>
        </a:spcBef>
        <a:spcAft>
          <a:spcPts val="0"/>
        </a:spcAft>
        <a:buClrTx/>
        <a:buSzPct val="75000"/>
        <a:buFontTx/>
        <a:buChar char="•"/>
        <a:tabLst/>
        <a:defRPr sz="23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 Light"/>
        </a:defRPr>
      </a:lvl4pPr>
      <a:lvl5pPr marL="1391312" marR="0" indent="-278263" algn="l" defTabSz="365719" rtl="0" latinLnBrk="0">
        <a:lnSpc>
          <a:spcPct val="100000"/>
        </a:lnSpc>
        <a:spcBef>
          <a:spcPts val="2636"/>
        </a:spcBef>
        <a:spcAft>
          <a:spcPts val="0"/>
        </a:spcAft>
        <a:buClrTx/>
        <a:buSzPct val="75000"/>
        <a:buFontTx/>
        <a:buChar char="•"/>
        <a:tabLst/>
        <a:defRPr sz="23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 Light"/>
        </a:defRPr>
      </a:lvl5pPr>
      <a:lvl6pPr marL="1669560" marR="0" indent="-278263" algn="l" defTabSz="365719" rtl="0" latinLnBrk="0">
        <a:lnSpc>
          <a:spcPct val="100000"/>
        </a:lnSpc>
        <a:spcBef>
          <a:spcPts val="2636"/>
        </a:spcBef>
        <a:spcAft>
          <a:spcPts val="0"/>
        </a:spcAft>
        <a:buClrTx/>
        <a:buSzPct val="75000"/>
        <a:buFontTx/>
        <a:buChar char="•"/>
        <a:tabLst/>
        <a:defRPr sz="23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 Light"/>
        </a:defRPr>
      </a:lvl6pPr>
      <a:lvl7pPr marL="1947833" marR="0" indent="-278263" algn="l" defTabSz="365719" rtl="0" latinLnBrk="0">
        <a:lnSpc>
          <a:spcPct val="100000"/>
        </a:lnSpc>
        <a:spcBef>
          <a:spcPts val="2636"/>
        </a:spcBef>
        <a:spcAft>
          <a:spcPts val="0"/>
        </a:spcAft>
        <a:buClrTx/>
        <a:buSzPct val="75000"/>
        <a:buFontTx/>
        <a:buChar char="•"/>
        <a:tabLst/>
        <a:defRPr sz="23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 Light"/>
        </a:defRPr>
      </a:lvl7pPr>
      <a:lvl8pPr marL="2226092" marR="0" indent="-278263" algn="l" defTabSz="365719" rtl="0" latinLnBrk="0">
        <a:lnSpc>
          <a:spcPct val="100000"/>
        </a:lnSpc>
        <a:spcBef>
          <a:spcPts val="2636"/>
        </a:spcBef>
        <a:spcAft>
          <a:spcPts val="0"/>
        </a:spcAft>
        <a:buClrTx/>
        <a:buSzPct val="75000"/>
        <a:buFontTx/>
        <a:buChar char="•"/>
        <a:tabLst/>
        <a:defRPr sz="23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 Light"/>
        </a:defRPr>
      </a:lvl8pPr>
      <a:lvl9pPr marL="2504342" marR="0" indent="-278263" algn="l" defTabSz="365719" rtl="0" latinLnBrk="0">
        <a:lnSpc>
          <a:spcPct val="100000"/>
        </a:lnSpc>
        <a:spcBef>
          <a:spcPts val="2636"/>
        </a:spcBef>
        <a:spcAft>
          <a:spcPts val="0"/>
        </a:spcAft>
        <a:buClrTx/>
        <a:buSzPct val="75000"/>
        <a:buFontTx/>
        <a:buChar char="•"/>
        <a:tabLst/>
        <a:defRPr sz="23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 Light"/>
        </a:defRPr>
      </a:lvl9pPr>
    </p:bodyStyle>
    <p:otherStyle>
      <a:lvl1pPr marL="0" marR="0" indent="0" algn="ctr" defTabSz="36571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143114" algn="ctr" defTabSz="36571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286215" algn="ctr" defTabSz="36571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429318" algn="ctr" defTabSz="36571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572429" algn="ctr" defTabSz="36571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715528" algn="ctr" defTabSz="36571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858638" algn="ctr" defTabSz="36571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001741" algn="ctr" defTabSz="36571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144849" algn="ctr" defTabSz="36571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Образец заголовка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200154"/>
            <a:ext cx="8229600" cy="339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7"/>
            <a:ext cx="2133600" cy="273844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675">
                <a:solidFill>
                  <a:srgbClr val="898989"/>
                </a:solidFill>
                <a:latin typeface="+mn-lt"/>
                <a:ea typeface="ＭＳ Ｐゴシック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7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675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7"/>
            <a:ext cx="2133600" cy="273844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675">
                <a:solidFill>
                  <a:srgbClr val="898989"/>
                </a:solidFill>
                <a:latin typeface="+mn-lt"/>
                <a:ea typeface="ＭＳ Ｐゴシック" charset="-128"/>
              </a:defRPr>
            </a:lvl1pPr>
          </a:lstStyle>
          <a:p>
            <a:pPr>
              <a:defRPr/>
            </a:pPr>
            <a:fld id="{B8D334C6-8A9F-4BBD-8776-080E1D985C0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3562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  <p:sldLayoutId id="2147483805" r:id="rId12"/>
    <p:sldLayoutId id="2147483854" r:id="rId13"/>
  </p:sldLayoutIdLst>
  <p:hf hdr="0" ftr="0" dt="0"/>
  <p:txStyles>
    <p:titleStyle>
      <a:lvl1pPr algn="ctr" defTabSz="257175" rtl="0" eaLnBrk="0" fontAlgn="base" hangingPunct="0">
        <a:spcBef>
          <a:spcPct val="0"/>
        </a:spcBef>
        <a:spcAft>
          <a:spcPct val="0"/>
        </a:spcAft>
        <a:defRPr sz="2475">
          <a:solidFill>
            <a:schemeClr val="tx1"/>
          </a:solidFill>
          <a:latin typeface="+mj-lt"/>
          <a:ea typeface="+mj-ea"/>
          <a:cs typeface="+mj-cs"/>
        </a:defRPr>
      </a:lvl1pPr>
      <a:lvl2pPr algn="ctr" defTabSz="257175" rtl="0" eaLnBrk="0" fontAlgn="base" hangingPunct="0">
        <a:spcBef>
          <a:spcPct val="0"/>
        </a:spcBef>
        <a:spcAft>
          <a:spcPct val="0"/>
        </a:spcAft>
        <a:defRPr sz="2475">
          <a:solidFill>
            <a:schemeClr val="tx1"/>
          </a:solidFill>
          <a:latin typeface="Calibri" pitchFamily="34" charset="0"/>
          <a:ea typeface="ＭＳ Ｐゴシック" charset="-128"/>
        </a:defRPr>
      </a:lvl2pPr>
      <a:lvl3pPr algn="ctr" defTabSz="257175" rtl="0" eaLnBrk="0" fontAlgn="base" hangingPunct="0">
        <a:spcBef>
          <a:spcPct val="0"/>
        </a:spcBef>
        <a:spcAft>
          <a:spcPct val="0"/>
        </a:spcAft>
        <a:defRPr sz="2475">
          <a:solidFill>
            <a:schemeClr val="tx1"/>
          </a:solidFill>
          <a:latin typeface="Calibri" pitchFamily="34" charset="0"/>
          <a:ea typeface="ＭＳ Ｐゴシック" charset="-128"/>
        </a:defRPr>
      </a:lvl3pPr>
      <a:lvl4pPr algn="ctr" defTabSz="257175" rtl="0" eaLnBrk="0" fontAlgn="base" hangingPunct="0">
        <a:spcBef>
          <a:spcPct val="0"/>
        </a:spcBef>
        <a:spcAft>
          <a:spcPct val="0"/>
        </a:spcAft>
        <a:defRPr sz="2475">
          <a:solidFill>
            <a:schemeClr val="tx1"/>
          </a:solidFill>
          <a:latin typeface="Calibri" pitchFamily="34" charset="0"/>
          <a:ea typeface="ＭＳ Ｐゴシック" charset="-128"/>
        </a:defRPr>
      </a:lvl4pPr>
      <a:lvl5pPr algn="ctr" defTabSz="257175" rtl="0" eaLnBrk="0" fontAlgn="base" hangingPunct="0">
        <a:spcBef>
          <a:spcPct val="0"/>
        </a:spcBef>
        <a:spcAft>
          <a:spcPct val="0"/>
        </a:spcAft>
        <a:defRPr sz="2475">
          <a:solidFill>
            <a:schemeClr val="tx1"/>
          </a:solidFill>
          <a:latin typeface="Calibri" pitchFamily="34" charset="0"/>
          <a:ea typeface="ＭＳ Ｐゴシック" charset="-128"/>
        </a:defRPr>
      </a:lvl5pPr>
      <a:lvl6pPr marL="257175" algn="ctr" defTabSz="257175" rtl="0" eaLnBrk="0" fontAlgn="base" hangingPunct="0">
        <a:spcBef>
          <a:spcPct val="0"/>
        </a:spcBef>
        <a:spcAft>
          <a:spcPct val="0"/>
        </a:spcAft>
        <a:defRPr sz="2475">
          <a:solidFill>
            <a:schemeClr val="tx1"/>
          </a:solidFill>
          <a:latin typeface="Calibri" pitchFamily="34" charset="0"/>
          <a:ea typeface="ＭＳ Ｐゴシック" charset="-128"/>
        </a:defRPr>
      </a:lvl6pPr>
      <a:lvl7pPr marL="514350" algn="ctr" defTabSz="257175" rtl="0" eaLnBrk="0" fontAlgn="base" hangingPunct="0">
        <a:spcBef>
          <a:spcPct val="0"/>
        </a:spcBef>
        <a:spcAft>
          <a:spcPct val="0"/>
        </a:spcAft>
        <a:defRPr sz="2475">
          <a:solidFill>
            <a:schemeClr val="tx1"/>
          </a:solidFill>
          <a:latin typeface="Calibri" pitchFamily="34" charset="0"/>
          <a:ea typeface="ＭＳ Ｐゴシック" charset="-128"/>
        </a:defRPr>
      </a:lvl7pPr>
      <a:lvl8pPr marL="771525" algn="ctr" defTabSz="257175" rtl="0" eaLnBrk="0" fontAlgn="base" hangingPunct="0">
        <a:spcBef>
          <a:spcPct val="0"/>
        </a:spcBef>
        <a:spcAft>
          <a:spcPct val="0"/>
        </a:spcAft>
        <a:defRPr sz="2475">
          <a:solidFill>
            <a:schemeClr val="tx1"/>
          </a:solidFill>
          <a:latin typeface="Calibri" pitchFamily="34" charset="0"/>
          <a:ea typeface="ＭＳ Ｐゴシック" charset="-128"/>
        </a:defRPr>
      </a:lvl8pPr>
      <a:lvl9pPr marL="1028700" algn="ctr" defTabSz="257175" rtl="0" eaLnBrk="0" fontAlgn="base" hangingPunct="0">
        <a:spcBef>
          <a:spcPct val="0"/>
        </a:spcBef>
        <a:spcAft>
          <a:spcPct val="0"/>
        </a:spcAft>
        <a:defRPr sz="2475">
          <a:solidFill>
            <a:schemeClr val="tx1"/>
          </a:solidFill>
          <a:latin typeface="Calibri" pitchFamily="34" charset="0"/>
          <a:ea typeface="ＭＳ Ｐゴシック" charset="-128"/>
        </a:defRPr>
      </a:lvl9pPr>
    </p:titleStyle>
    <p:bodyStyle>
      <a:lvl1pPr marL="192881" indent="-192881" algn="l" defTabSz="257175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17910" indent="-160735" algn="l" defTabSz="257175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575">
          <a:solidFill>
            <a:schemeClr val="tx1"/>
          </a:solidFill>
          <a:latin typeface="+mn-lt"/>
          <a:ea typeface="+mn-ea"/>
        </a:defRPr>
      </a:lvl2pPr>
      <a:lvl3pPr marL="642938" indent="-128588" algn="l" defTabSz="257175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350">
          <a:solidFill>
            <a:schemeClr val="tx1"/>
          </a:solidFill>
          <a:latin typeface="+mn-lt"/>
          <a:ea typeface="+mn-ea"/>
        </a:defRPr>
      </a:lvl3pPr>
      <a:lvl4pPr marL="900113" indent="-128588" algn="l" defTabSz="257175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125">
          <a:solidFill>
            <a:schemeClr val="tx1"/>
          </a:solidFill>
          <a:latin typeface="+mn-lt"/>
          <a:ea typeface="+mn-ea"/>
        </a:defRPr>
      </a:lvl4pPr>
      <a:lvl5pPr marL="1157288" indent="-128588" algn="l" defTabSz="257175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1125">
          <a:solidFill>
            <a:schemeClr val="tx1"/>
          </a:solidFill>
          <a:latin typeface="+mn-lt"/>
          <a:ea typeface="+mn-ea"/>
        </a:defRPr>
      </a:lvl5pPr>
      <a:lvl6pPr marL="1414463" indent="-128588" algn="l" defTabSz="257175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1125">
          <a:solidFill>
            <a:schemeClr val="tx1"/>
          </a:solidFill>
          <a:latin typeface="+mn-lt"/>
          <a:ea typeface="+mn-ea"/>
        </a:defRPr>
      </a:lvl6pPr>
      <a:lvl7pPr marL="1671638" indent="-128588" algn="l" defTabSz="257175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1125">
          <a:solidFill>
            <a:schemeClr val="tx1"/>
          </a:solidFill>
          <a:latin typeface="+mn-lt"/>
          <a:ea typeface="+mn-ea"/>
        </a:defRPr>
      </a:lvl7pPr>
      <a:lvl8pPr marL="1928813" indent="-128588" algn="l" defTabSz="257175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1125">
          <a:solidFill>
            <a:schemeClr val="tx1"/>
          </a:solidFill>
          <a:latin typeface="+mn-lt"/>
          <a:ea typeface="+mn-ea"/>
        </a:defRPr>
      </a:lvl8pPr>
      <a:lvl9pPr marL="2185988" indent="-128588" algn="l" defTabSz="257175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1125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ru-RU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56735F-96D8-48D1-BD8F-AB9D816FB7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57DF029-6A3F-49DC-BAB8-AB150F5BB1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60D22AB-EA10-49DB-802D-A587BEEE77A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29FE7B7-D5EF-4304-A903-E2F24F913D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5386C13-A337-454E-A977-E0D5D74FB4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9CBDB2-6657-415D-B074-F648CF6A1E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65697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  <p:sldLayoutId id="2147483829" r:id="rId12"/>
    <p:sldLayoutId id="2147483853" r:id="rId13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A01ADB-9E65-4C99-87B0-672FBED09F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745D941-54C8-4784-88E1-374D5BB784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30F1428-54AE-49F1-A444-48D3CF2F26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3B51B6A-EC81-486B-A0BA-87CF90722A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1D6F906-88C9-4AD5-8E69-757FF48FD1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FED1B1-DCB3-4A08-9B93-B39EFA4F0C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8304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8" r:id="rId1"/>
    <p:sldLayoutId id="2147483819" r:id="rId2"/>
    <p:sldLayoutId id="2147483820" r:id="rId3"/>
    <p:sldLayoutId id="2147483821" r:id="rId4"/>
    <p:sldLayoutId id="2147483822" r:id="rId5"/>
    <p:sldLayoutId id="2147483823" r:id="rId6"/>
    <p:sldLayoutId id="2147483824" r:id="rId7"/>
    <p:sldLayoutId id="2147483825" r:id="rId8"/>
    <p:sldLayoutId id="2147483826" r:id="rId9"/>
    <p:sldLayoutId id="2147483827" r:id="rId10"/>
    <p:sldLayoutId id="2147483828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395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69732" y="234408"/>
            <a:ext cx="7804547" cy="11385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1835" tIns="31835" rIns="31835" bIns="31835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669732" y="1372942"/>
            <a:ext cx="7804547" cy="33151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1835" tIns="31835" rIns="31835" bIns="31835" anchor="ctr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4447036" y="4878969"/>
            <a:ext cx="241025" cy="237418"/>
          </a:xfrm>
          <a:prstGeom prst="rect">
            <a:avLst/>
          </a:prstGeom>
          <a:ln w="12700">
            <a:miter lim="400000"/>
          </a:ln>
        </p:spPr>
        <p:txBody>
          <a:bodyPr wrap="none" lIns="31835" tIns="31835" rIns="31835" bIns="31835">
            <a:spAutoFit/>
          </a:bodyPr>
          <a:lstStyle>
            <a:lvl1pPr>
              <a:defRPr sz="1100"/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76776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5" r:id="rId1"/>
    <p:sldLayoutId id="2147483846" r:id="rId2"/>
  </p:sldLayoutIdLst>
  <p:transition spd="med"/>
  <p:hf hdr="0" ftr="0" dt="0"/>
  <p:txStyles>
    <p:titleStyle>
      <a:lvl1pPr marL="0" marR="0" indent="0" algn="ctr" defTabSz="3661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 Light"/>
        </a:defRPr>
      </a:lvl1pPr>
      <a:lvl2pPr marL="0" marR="0" indent="143272" algn="ctr" defTabSz="3661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 Light"/>
        </a:defRPr>
      </a:lvl2pPr>
      <a:lvl3pPr marL="0" marR="0" indent="286535" algn="ctr" defTabSz="3661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 Light"/>
        </a:defRPr>
      </a:lvl3pPr>
      <a:lvl4pPr marL="0" marR="0" indent="429801" algn="ctr" defTabSz="3661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 Light"/>
        </a:defRPr>
      </a:lvl4pPr>
      <a:lvl5pPr marL="0" marR="0" indent="573069" algn="ctr" defTabSz="3661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 Light"/>
        </a:defRPr>
      </a:lvl5pPr>
      <a:lvl6pPr marL="0" marR="0" indent="716333" algn="ctr" defTabSz="3661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 Light"/>
        </a:defRPr>
      </a:lvl6pPr>
      <a:lvl7pPr marL="0" marR="0" indent="859604" algn="ctr" defTabSz="3661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 Light"/>
        </a:defRPr>
      </a:lvl7pPr>
      <a:lvl8pPr marL="0" marR="0" indent="1002866" algn="ctr" defTabSz="3661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 Light"/>
        </a:defRPr>
      </a:lvl8pPr>
      <a:lvl9pPr marL="0" marR="0" indent="1146134" algn="ctr" defTabSz="3661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 Light"/>
        </a:defRPr>
      </a:lvl9pPr>
    </p:titleStyle>
    <p:bodyStyle>
      <a:lvl1pPr marL="278576" marR="0" indent="-278576" algn="l" defTabSz="366129" rtl="0" latinLnBrk="0">
        <a:lnSpc>
          <a:spcPct val="100000"/>
        </a:lnSpc>
        <a:spcBef>
          <a:spcPts val="2636"/>
        </a:spcBef>
        <a:spcAft>
          <a:spcPts val="0"/>
        </a:spcAft>
        <a:buClrTx/>
        <a:buSzPct val="75000"/>
        <a:buFontTx/>
        <a:buChar char="•"/>
        <a:tabLst/>
        <a:defRPr sz="23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 Light"/>
        </a:defRPr>
      </a:lvl1pPr>
      <a:lvl2pPr marL="557145" marR="0" indent="-278576" algn="l" defTabSz="366129" rtl="0" latinLnBrk="0">
        <a:lnSpc>
          <a:spcPct val="100000"/>
        </a:lnSpc>
        <a:spcBef>
          <a:spcPts val="2636"/>
        </a:spcBef>
        <a:spcAft>
          <a:spcPts val="0"/>
        </a:spcAft>
        <a:buClrTx/>
        <a:buSzPct val="75000"/>
        <a:buFontTx/>
        <a:buChar char="•"/>
        <a:tabLst/>
        <a:defRPr sz="23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 Light"/>
        </a:defRPr>
      </a:lvl2pPr>
      <a:lvl3pPr marL="835720" marR="0" indent="-278576" algn="l" defTabSz="366129" rtl="0" latinLnBrk="0">
        <a:lnSpc>
          <a:spcPct val="100000"/>
        </a:lnSpc>
        <a:spcBef>
          <a:spcPts val="2636"/>
        </a:spcBef>
        <a:spcAft>
          <a:spcPts val="0"/>
        </a:spcAft>
        <a:buClrTx/>
        <a:buSzPct val="75000"/>
        <a:buFontTx/>
        <a:buChar char="•"/>
        <a:tabLst/>
        <a:defRPr sz="23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 Light"/>
        </a:defRPr>
      </a:lvl3pPr>
      <a:lvl4pPr marL="1114298" marR="0" indent="-278576" algn="l" defTabSz="366129" rtl="0" latinLnBrk="0">
        <a:lnSpc>
          <a:spcPct val="100000"/>
        </a:lnSpc>
        <a:spcBef>
          <a:spcPts val="2636"/>
        </a:spcBef>
        <a:spcAft>
          <a:spcPts val="0"/>
        </a:spcAft>
        <a:buClrTx/>
        <a:buSzPct val="75000"/>
        <a:buFontTx/>
        <a:buChar char="•"/>
        <a:tabLst/>
        <a:defRPr sz="23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 Light"/>
        </a:defRPr>
      </a:lvl4pPr>
      <a:lvl5pPr marL="1392873" marR="0" indent="-278576" algn="l" defTabSz="366129" rtl="0" latinLnBrk="0">
        <a:lnSpc>
          <a:spcPct val="100000"/>
        </a:lnSpc>
        <a:spcBef>
          <a:spcPts val="2636"/>
        </a:spcBef>
        <a:spcAft>
          <a:spcPts val="0"/>
        </a:spcAft>
        <a:buClrTx/>
        <a:buSzPct val="75000"/>
        <a:buFontTx/>
        <a:buChar char="•"/>
        <a:tabLst/>
        <a:defRPr sz="23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 Light"/>
        </a:defRPr>
      </a:lvl5pPr>
      <a:lvl6pPr marL="1671437" marR="0" indent="-278576" algn="l" defTabSz="366129" rtl="0" latinLnBrk="0">
        <a:lnSpc>
          <a:spcPct val="100000"/>
        </a:lnSpc>
        <a:spcBef>
          <a:spcPts val="2636"/>
        </a:spcBef>
        <a:spcAft>
          <a:spcPts val="0"/>
        </a:spcAft>
        <a:buClrTx/>
        <a:buSzPct val="75000"/>
        <a:buFontTx/>
        <a:buChar char="•"/>
        <a:tabLst/>
        <a:defRPr sz="23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 Light"/>
        </a:defRPr>
      </a:lvl6pPr>
      <a:lvl7pPr marL="1950020" marR="0" indent="-278576" algn="l" defTabSz="366129" rtl="0" latinLnBrk="0">
        <a:lnSpc>
          <a:spcPct val="100000"/>
        </a:lnSpc>
        <a:spcBef>
          <a:spcPts val="2636"/>
        </a:spcBef>
        <a:spcAft>
          <a:spcPts val="0"/>
        </a:spcAft>
        <a:buClrTx/>
        <a:buSzPct val="75000"/>
        <a:buFontTx/>
        <a:buChar char="•"/>
        <a:tabLst/>
        <a:defRPr sz="23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 Light"/>
        </a:defRPr>
      </a:lvl7pPr>
      <a:lvl8pPr marL="2228592" marR="0" indent="-278576" algn="l" defTabSz="366129" rtl="0" latinLnBrk="0">
        <a:lnSpc>
          <a:spcPct val="100000"/>
        </a:lnSpc>
        <a:spcBef>
          <a:spcPts val="2636"/>
        </a:spcBef>
        <a:spcAft>
          <a:spcPts val="0"/>
        </a:spcAft>
        <a:buClrTx/>
        <a:buSzPct val="75000"/>
        <a:buFontTx/>
        <a:buChar char="•"/>
        <a:tabLst/>
        <a:defRPr sz="23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 Light"/>
        </a:defRPr>
      </a:lvl8pPr>
      <a:lvl9pPr marL="2507157" marR="0" indent="-278576" algn="l" defTabSz="366129" rtl="0" latinLnBrk="0">
        <a:lnSpc>
          <a:spcPct val="100000"/>
        </a:lnSpc>
        <a:spcBef>
          <a:spcPts val="2636"/>
        </a:spcBef>
        <a:spcAft>
          <a:spcPts val="0"/>
        </a:spcAft>
        <a:buClrTx/>
        <a:buSzPct val="75000"/>
        <a:buFontTx/>
        <a:buChar char="•"/>
        <a:tabLst/>
        <a:defRPr sz="23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 Light"/>
        </a:defRPr>
      </a:lvl9pPr>
    </p:bodyStyle>
    <p:otherStyle>
      <a:lvl1pPr marL="0" marR="0" indent="0" algn="ctr" defTabSz="3661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143272" algn="ctr" defTabSz="3661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286535" algn="ctr" defTabSz="3661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429801" algn="ctr" defTabSz="3661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573069" algn="ctr" defTabSz="3661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716333" algn="ctr" defTabSz="3661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859604" algn="ctr" defTabSz="3661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002866" algn="ctr" defTabSz="3661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146134" algn="ctr" defTabSz="3661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395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69727" y="234405"/>
            <a:ext cx="7804547" cy="11385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720" tIns="50720" rIns="50720" bIns="50720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669727" y="1372941"/>
            <a:ext cx="7804547" cy="33151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720" tIns="50720" rIns="50720" bIns="50720" anchor="ctr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4439381" y="4878967"/>
            <a:ext cx="256319" cy="248496"/>
          </a:xfrm>
          <a:prstGeom prst="rect">
            <a:avLst/>
          </a:prstGeom>
          <a:ln w="12700">
            <a:miter lim="400000"/>
          </a:ln>
        </p:spPr>
        <p:txBody>
          <a:bodyPr wrap="none" lIns="50720" tIns="50720" rIns="50720" bIns="50720">
            <a:spAutoFit/>
          </a:bodyPr>
          <a:lstStyle>
            <a:lvl1pPr>
              <a:defRPr sz="949"/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38668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8" r:id="rId1"/>
    <p:sldLayoutId id="2147483849" r:id="rId2"/>
    <p:sldLayoutId id="2147483850" r:id="rId3"/>
    <p:sldLayoutId id="2147483851" r:id="rId4"/>
    <p:sldLayoutId id="2147483852" r:id="rId5"/>
  </p:sldLayoutIdLst>
  <p:transition spd="med"/>
  <p:hf hdr="0" ftr="0" dt="0"/>
  <p:txStyles>
    <p:titleStyle>
      <a:lvl1pPr marL="0" marR="0" indent="0" algn="ctr" defTabSz="30762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18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 Light"/>
        </a:defRPr>
      </a:lvl1pPr>
      <a:lvl2pPr marL="0" marR="0" indent="120376" algn="ctr" defTabSz="30762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18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 Light"/>
        </a:defRPr>
      </a:lvl2pPr>
      <a:lvl3pPr marL="0" marR="0" indent="240751" algn="ctr" defTabSz="30762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18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 Light"/>
        </a:defRPr>
      </a:lvl3pPr>
      <a:lvl4pPr marL="0" marR="0" indent="361126" algn="ctr" defTabSz="30762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18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 Light"/>
        </a:defRPr>
      </a:lvl4pPr>
      <a:lvl5pPr marL="0" marR="0" indent="481501" algn="ctr" defTabSz="30762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18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 Light"/>
        </a:defRPr>
      </a:lvl5pPr>
      <a:lvl6pPr marL="0" marR="0" indent="601877" algn="ctr" defTabSz="30762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18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 Light"/>
        </a:defRPr>
      </a:lvl6pPr>
      <a:lvl7pPr marL="0" marR="0" indent="722253" algn="ctr" defTabSz="30762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18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 Light"/>
        </a:defRPr>
      </a:lvl7pPr>
      <a:lvl8pPr marL="0" marR="0" indent="842627" algn="ctr" defTabSz="30762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18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 Light"/>
        </a:defRPr>
      </a:lvl8pPr>
      <a:lvl9pPr marL="0" marR="0" indent="963003" algn="ctr" defTabSz="30762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18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 Light"/>
        </a:defRPr>
      </a:lvl9pPr>
    </p:titleStyle>
    <p:bodyStyle>
      <a:lvl1pPr marL="234065" marR="0" indent="-234065" algn="l" defTabSz="307628" rtl="0" latinLnBrk="0">
        <a:lnSpc>
          <a:spcPct val="100000"/>
        </a:lnSpc>
        <a:spcBef>
          <a:spcPts val="2215"/>
        </a:spcBef>
        <a:spcAft>
          <a:spcPts val="0"/>
        </a:spcAft>
        <a:buClrTx/>
        <a:buSzPct val="75000"/>
        <a:buFontTx/>
        <a:buChar char="•"/>
        <a:tabLst/>
        <a:defRPr sz="1951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 Light"/>
        </a:defRPr>
      </a:lvl1pPr>
      <a:lvl2pPr marL="468124" marR="0" indent="-234065" algn="l" defTabSz="307628" rtl="0" latinLnBrk="0">
        <a:lnSpc>
          <a:spcPct val="100000"/>
        </a:lnSpc>
        <a:spcBef>
          <a:spcPts val="2215"/>
        </a:spcBef>
        <a:spcAft>
          <a:spcPts val="0"/>
        </a:spcAft>
        <a:buClrTx/>
        <a:buSzPct val="75000"/>
        <a:buFontTx/>
        <a:buChar char="•"/>
        <a:tabLst/>
        <a:defRPr sz="1951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 Light"/>
        </a:defRPr>
      </a:lvl2pPr>
      <a:lvl3pPr marL="702189" marR="0" indent="-234065" algn="l" defTabSz="307628" rtl="0" latinLnBrk="0">
        <a:lnSpc>
          <a:spcPct val="100000"/>
        </a:lnSpc>
        <a:spcBef>
          <a:spcPts val="2215"/>
        </a:spcBef>
        <a:spcAft>
          <a:spcPts val="0"/>
        </a:spcAft>
        <a:buClrTx/>
        <a:buSzPct val="75000"/>
        <a:buFontTx/>
        <a:buChar char="•"/>
        <a:tabLst/>
        <a:defRPr sz="1951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 Light"/>
        </a:defRPr>
      </a:lvl3pPr>
      <a:lvl4pPr marL="936249" marR="0" indent="-234065" algn="l" defTabSz="307628" rtl="0" latinLnBrk="0">
        <a:lnSpc>
          <a:spcPct val="100000"/>
        </a:lnSpc>
        <a:spcBef>
          <a:spcPts val="2215"/>
        </a:spcBef>
        <a:spcAft>
          <a:spcPts val="0"/>
        </a:spcAft>
        <a:buClrTx/>
        <a:buSzPct val="75000"/>
        <a:buFontTx/>
        <a:buChar char="•"/>
        <a:tabLst/>
        <a:defRPr sz="1951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 Light"/>
        </a:defRPr>
      </a:lvl4pPr>
      <a:lvl5pPr marL="1170316" marR="0" indent="-234065" algn="l" defTabSz="307628" rtl="0" latinLnBrk="0">
        <a:lnSpc>
          <a:spcPct val="100000"/>
        </a:lnSpc>
        <a:spcBef>
          <a:spcPts val="2215"/>
        </a:spcBef>
        <a:spcAft>
          <a:spcPts val="0"/>
        </a:spcAft>
        <a:buClrTx/>
        <a:buSzPct val="75000"/>
        <a:buFontTx/>
        <a:buChar char="•"/>
        <a:tabLst/>
        <a:defRPr sz="1951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 Light"/>
        </a:defRPr>
      </a:lvl5pPr>
      <a:lvl6pPr marL="1404375" marR="0" indent="-234065" algn="l" defTabSz="307628" rtl="0" latinLnBrk="0">
        <a:lnSpc>
          <a:spcPct val="100000"/>
        </a:lnSpc>
        <a:spcBef>
          <a:spcPts val="2215"/>
        </a:spcBef>
        <a:spcAft>
          <a:spcPts val="0"/>
        </a:spcAft>
        <a:buClrTx/>
        <a:buSzPct val="75000"/>
        <a:buFontTx/>
        <a:buChar char="•"/>
        <a:tabLst/>
        <a:defRPr sz="1951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 Light"/>
        </a:defRPr>
      </a:lvl6pPr>
      <a:lvl7pPr marL="1638439" marR="0" indent="-234065" algn="l" defTabSz="307628" rtl="0" latinLnBrk="0">
        <a:lnSpc>
          <a:spcPct val="100000"/>
        </a:lnSpc>
        <a:spcBef>
          <a:spcPts val="2215"/>
        </a:spcBef>
        <a:spcAft>
          <a:spcPts val="0"/>
        </a:spcAft>
        <a:buClrTx/>
        <a:buSzPct val="75000"/>
        <a:buFontTx/>
        <a:buChar char="•"/>
        <a:tabLst/>
        <a:defRPr sz="1951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 Light"/>
        </a:defRPr>
      </a:lvl7pPr>
      <a:lvl8pPr marL="1872504" marR="0" indent="-234065" algn="l" defTabSz="307628" rtl="0" latinLnBrk="0">
        <a:lnSpc>
          <a:spcPct val="100000"/>
        </a:lnSpc>
        <a:spcBef>
          <a:spcPts val="2215"/>
        </a:spcBef>
        <a:spcAft>
          <a:spcPts val="0"/>
        </a:spcAft>
        <a:buClrTx/>
        <a:buSzPct val="75000"/>
        <a:buFontTx/>
        <a:buChar char="•"/>
        <a:tabLst/>
        <a:defRPr sz="1951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 Light"/>
        </a:defRPr>
      </a:lvl8pPr>
      <a:lvl9pPr marL="2106563" marR="0" indent="-234065" algn="l" defTabSz="307628" rtl="0" latinLnBrk="0">
        <a:lnSpc>
          <a:spcPct val="100000"/>
        </a:lnSpc>
        <a:spcBef>
          <a:spcPts val="2215"/>
        </a:spcBef>
        <a:spcAft>
          <a:spcPts val="0"/>
        </a:spcAft>
        <a:buClrTx/>
        <a:buSzPct val="75000"/>
        <a:buFontTx/>
        <a:buChar char="•"/>
        <a:tabLst/>
        <a:defRPr sz="1951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 Light"/>
        </a:defRPr>
      </a:lvl9pPr>
    </p:bodyStyle>
    <p:otherStyle>
      <a:lvl1pPr marL="0" marR="0" indent="0" algn="ctr" defTabSz="30762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49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120376" algn="ctr" defTabSz="30762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49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240751" algn="ctr" defTabSz="30762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49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361126" algn="ctr" defTabSz="30762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49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481501" algn="ctr" defTabSz="30762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49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601877" algn="ctr" defTabSz="30762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49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722253" algn="ctr" defTabSz="30762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49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842627" algn="ctr" defTabSz="30762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49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963003" algn="ctr" defTabSz="30762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49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diagramLayout" Target="../diagrams/layout1.xml"/><Relationship Id="rId7" Type="http://schemas.openxmlformats.org/officeDocument/2006/relationships/image" Target="../media/image5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diagramLayout" Target="../diagrams/layout2.xml"/><Relationship Id="rId7" Type="http://schemas.openxmlformats.org/officeDocument/2006/relationships/image" Target="../media/image5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6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1.xml"/><Relationship Id="rId4" Type="http://schemas.openxmlformats.org/officeDocument/2006/relationships/chart" Target="../charts/char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slideLayout" Target="../slideLayouts/slideLayout45.xml"/><Relationship Id="rId1" Type="http://schemas.openxmlformats.org/officeDocument/2006/relationships/vmlDrawing" Target="../drawings/vmlDrawing1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6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chart" Target="../charts/chart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diagramLayout" Target="../diagrams/layout3.xml"/><Relationship Id="rId7" Type="http://schemas.openxmlformats.org/officeDocument/2006/relationships/image" Target="../media/image12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6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Relationship Id="rId9" Type="http://schemas.openxmlformats.org/officeDocument/2006/relationships/image" Target="../media/image1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5.xml"/><Relationship Id="rId4" Type="http://schemas.openxmlformats.org/officeDocument/2006/relationships/chart" Target="../charts/chart1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Relationship Id="rId6" Type="http://schemas.openxmlformats.org/officeDocument/2006/relationships/chart" Target="../charts/chart14.xml"/><Relationship Id="rId5" Type="http://schemas.openxmlformats.org/officeDocument/2006/relationships/chart" Target="../charts/chart13.xml"/><Relationship Id="rId4" Type="http://schemas.openxmlformats.org/officeDocument/2006/relationships/image" Target="../media/image6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if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Relationship Id="rId9" Type="http://schemas.openxmlformats.org/officeDocument/2006/relationships/image" Target="../media/image6.sv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6.sv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6.sv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753126" cy="51435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332" tIns="28673" rIns="57332" bIns="28673"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1701631" y="230490"/>
            <a:ext cx="7282719" cy="4361175"/>
          </a:xfrm>
          <a:prstGeom prst="rect">
            <a:avLst/>
          </a:prstGeom>
        </p:spPr>
        <p:txBody>
          <a:bodyPr lIns="57332" tIns="28673" rIns="57332" bIns="28673">
            <a:noAutofit/>
          </a:bodyPr>
          <a:lstStyle>
            <a:lvl1pPr marL="0" marR="0" indent="0" algn="ctr" defTabSz="583402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Helvetica Light"/>
              </a:defRPr>
            </a:lvl1pPr>
            <a:lvl2pPr marL="0" marR="0" indent="228287" algn="ctr" defTabSz="583402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Helvetica Light"/>
              </a:defRPr>
            </a:lvl2pPr>
            <a:lvl3pPr marL="0" marR="0" indent="456573" algn="ctr" defTabSz="583402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Helvetica Light"/>
              </a:defRPr>
            </a:lvl3pPr>
            <a:lvl4pPr marL="0" marR="0" indent="684859" algn="ctr" defTabSz="583402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Helvetica Light"/>
              </a:defRPr>
            </a:lvl4pPr>
            <a:lvl5pPr marL="0" marR="0" indent="913145" algn="ctr" defTabSz="583402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Helvetica Light"/>
              </a:defRPr>
            </a:lvl5pPr>
            <a:lvl6pPr marL="0" marR="0" indent="1141432" algn="ctr" defTabSz="583402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Helvetica Light"/>
              </a:defRPr>
            </a:lvl6pPr>
            <a:lvl7pPr marL="0" marR="0" indent="1369719" algn="ctr" defTabSz="583402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Helvetica Light"/>
              </a:defRPr>
            </a:lvl7pPr>
            <a:lvl8pPr marL="0" marR="0" indent="1598003" algn="ctr" defTabSz="583402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Helvetica Light"/>
              </a:defRPr>
            </a:lvl8pPr>
            <a:lvl9pPr marL="0" marR="0" indent="1826290" algn="ctr" defTabSz="583402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Helvetica Light"/>
              </a:defRPr>
            </a:lvl9pPr>
          </a:lstStyle>
          <a:p>
            <a:pPr algn="r" hangingPunct="1"/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DINPro-Bold" panose="02000503030000020004" pitchFamily="50" charset="0"/>
              </a:rPr>
              <a:t>Овчарова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latin typeface="DINPro-Bold" panose="02000503030000020004" pitchFamily="50" charset="0"/>
              </a:rPr>
              <a:t>Л.Н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DINPro-Bold" panose="02000503030000020004" pitchFamily="50" charset="0"/>
              </a:rPr>
              <a:t>., д.э.н., проректор ВШЭ</a:t>
            </a:r>
          </a:p>
          <a:p>
            <a:pPr hangingPunct="1"/>
            <a:endParaRPr lang="ru-RU" sz="2400" b="1" dirty="0">
              <a:solidFill>
                <a:schemeClr val="accent1">
                  <a:lumMod val="50000"/>
                </a:schemeClr>
              </a:solidFill>
              <a:latin typeface="DINPro-Bold" panose="02000503030000020004" pitchFamily="50" charset="0"/>
            </a:endParaRPr>
          </a:p>
          <a:p>
            <a:pPr hangingPunct="1"/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Приоритеты социальной политики в достижении национальных целей развития </a:t>
            </a:r>
          </a:p>
          <a:p>
            <a:pPr hangingPunct="1"/>
            <a:endParaRPr lang="ru-RU" sz="28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hangingPunct="1"/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Презентация подготовлена при использовании результатов исследований экспертов </a:t>
            </a:r>
            <a:r>
              <a:rPr lang="ru-RU" sz="16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НИУ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ВШЭ Шишкина </a:t>
            </a:r>
            <a:r>
              <a:rPr lang="ru-RU" sz="16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С.В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., Денисенко </a:t>
            </a:r>
            <a:r>
              <a:rPr lang="ru-RU" sz="16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М.Б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., </a:t>
            </a:r>
            <a:r>
              <a:rPr lang="ru-RU" sz="16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Гимпельсона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В.Е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hangingPunct="1"/>
            <a:endParaRPr lang="ru-RU" sz="1800" b="1" dirty="0">
              <a:solidFill>
                <a:schemeClr val="accent1">
                  <a:lumMod val="50000"/>
                </a:schemeClr>
              </a:solidFill>
              <a:latin typeface="DINPro-Regular" panose="02000503030000020004" pitchFamily="50" charset="0"/>
            </a:endParaRPr>
          </a:p>
          <a:p>
            <a:pPr hangingPunct="1"/>
            <a:endParaRPr lang="ru-RU" sz="1800" b="1" dirty="0">
              <a:solidFill>
                <a:schemeClr val="accent1">
                  <a:lumMod val="50000"/>
                </a:schemeClr>
              </a:solidFill>
              <a:latin typeface="DINPro-Regular" panose="02000503030000020004" pitchFamily="50" charset="0"/>
            </a:endParaRPr>
          </a:p>
          <a:p>
            <a:pPr hangingPunct="1"/>
            <a:r>
              <a:rPr lang="ru-RU" sz="1800" b="1" dirty="0">
                <a:solidFill>
                  <a:schemeClr val="accent1">
                    <a:lumMod val="50000"/>
                  </a:schemeClr>
                </a:solidFill>
                <a:latin typeface="DINPro-Regular" panose="02000503030000020004" pitchFamily="50" charset="0"/>
              </a:rPr>
              <a:t>Октябрь 2020 </a:t>
            </a:r>
          </a:p>
        </p:txBody>
      </p:sp>
      <p:sp>
        <p:nvSpPr>
          <p:cNvPr id="9" name="Москва, 2017"/>
          <p:cNvSpPr txBox="1"/>
          <p:nvPr/>
        </p:nvSpPr>
        <p:spPr>
          <a:xfrm>
            <a:off x="3293079" y="4303957"/>
            <a:ext cx="4019686" cy="3683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230" tIns="45230" rIns="45230" bIns="45230" anchor="ctr">
            <a:spAutoFit/>
          </a:bodyPr>
          <a:lstStyle>
            <a:lvl1pPr algn="l" defTabSz="457200">
              <a:defRPr sz="2100">
                <a:solidFill>
                  <a:srgbClr val="253957"/>
                </a:solidFill>
                <a:latin typeface="+mn-lt"/>
                <a:ea typeface="+mn-ea"/>
                <a:cs typeface="+mn-cs"/>
                <a:sym typeface="Arial Narrow"/>
              </a:defRPr>
            </a:lvl1pPr>
          </a:lstStyle>
          <a:p>
            <a:pPr algn="ctr" defTabSz="407694" hangingPunct="1"/>
            <a:endParaRPr sz="1800" b="1" kern="1200" dirty="0">
              <a:solidFill>
                <a:srgbClr val="002060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EC2B7D9-C9A6-4C12-A9A9-4E2D9DFED6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2176" y="1420690"/>
            <a:ext cx="697279" cy="697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263236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12EA48F7-C111-4772-9B0B-B81358491B8F}"/>
              </a:ext>
            </a:extLst>
          </p:cNvPr>
          <p:cNvSpPr txBox="1"/>
          <p:nvPr/>
        </p:nvSpPr>
        <p:spPr>
          <a:xfrm>
            <a:off x="577357" y="250457"/>
            <a:ext cx="820908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584200">
              <a:defRPr/>
            </a:pP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Национальные цели развития </a:t>
            </a:r>
            <a:endParaRPr kumimoji="0" lang="ru-RU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 Ligh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6B3113D-F3B2-44F1-A048-A739D6B94F35}"/>
              </a:ext>
            </a:extLst>
          </p:cNvPr>
          <p:cNvSpPr txBox="1"/>
          <p:nvPr/>
        </p:nvSpPr>
        <p:spPr>
          <a:xfrm>
            <a:off x="0" y="-25531"/>
            <a:ext cx="914400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365719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  <a:sym typeface="Helvetica Light"/>
              </a:rPr>
              <a:t>Указ Президента Российской Федерации от 21 июля 2020 г. N 474 "О национальных целях развития Российской Федерации на период до 2030 года"</a:t>
            </a: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3902686106"/>
              </p:ext>
            </p:extLst>
          </p:nvPr>
        </p:nvGraphicFramePr>
        <p:xfrm>
          <a:off x="457078" y="773677"/>
          <a:ext cx="8191277" cy="43282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ru-RU" sz="900" smtClean="0"/>
              <a:pPr/>
              <a:t>2</a:t>
            </a:fld>
            <a:endParaRPr lang="ru-RU" sz="9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1A330CD-1B14-49F7-BD2B-F7E19BE3DD8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0" y="4865792"/>
            <a:ext cx="235640" cy="235640"/>
          </a:xfrm>
          <a:prstGeom prst="rect">
            <a:avLst/>
          </a:prstGeom>
        </p:spPr>
      </p:pic>
      <p:sp>
        <p:nvSpPr>
          <p:cNvPr id="12" name="Номер слайда 1">
            <a:extLst>
              <a:ext uri="{FF2B5EF4-FFF2-40B4-BE49-F238E27FC236}">
                <a16:creationId xmlns:a16="http://schemas.microsoft.com/office/drawing/2014/main" id="{5DF9AB76-196C-4E30-BC9E-0DE76425C027}"/>
              </a:ext>
            </a:extLst>
          </p:cNvPr>
          <p:cNvSpPr txBox="1">
            <a:spLocks/>
          </p:cNvSpPr>
          <p:nvPr/>
        </p:nvSpPr>
        <p:spPr>
          <a:xfrm>
            <a:off x="6485653" y="4867784"/>
            <a:ext cx="2162702" cy="233648"/>
          </a:xfrm>
          <a:prstGeom prst="rect">
            <a:avLst/>
          </a:prstGeom>
          <a:ln w="12700">
            <a:miter lim="400000"/>
          </a:ln>
        </p:spPr>
        <p:txBody>
          <a:bodyPr wrap="none" lIns="31874" tIns="31874" rIns="31874" bIns="31874">
            <a:spAutoFit/>
          </a:bodyPr>
          <a:lstStyle>
            <a:defPPr marL="0" marR="0" indent="0" algn="l" defTabSz="572429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1pPr>
            <a:lvl2pPr marL="0" marR="0" indent="143114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2pPr>
            <a:lvl3pPr marL="0" marR="0" indent="286215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3pPr>
            <a:lvl4pPr marL="0" marR="0" indent="429318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4pPr>
            <a:lvl5pPr marL="0" marR="0" indent="572429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5pPr>
            <a:lvl6pPr marL="0" marR="0" indent="715528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6pPr>
            <a:lvl7pPr marL="0" marR="0" indent="858638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7pPr>
            <a:lvl8pPr marL="0" marR="0" indent="1001741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8pPr>
            <a:lvl9pPr marL="0" marR="0" indent="1144849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9pPr>
          </a:lstStyle>
          <a:p>
            <a:pPr algn="l"/>
            <a:r>
              <a:rPr lang="ru-RU" dirty="0">
                <a:solidFill>
                  <a:srgbClr val="102D69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Высшая школа экономики, 2020</a:t>
            </a:r>
          </a:p>
        </p:txBody>
      </p:sp>
    </p:spTree>
    <p:extLst>
      <p:ext uri="{BB962C8B-B14F-4D97-AF65-F5344CB8AC3E}">
        <p14:creationId xmlns:p14="http://schemas.microsoft.com/office/powerpoint/2010/main" val="3012780466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12EA48F7-C111-4772-9B0B-B81358491B8F}"/>
              </a:ext>
            </a:extLst>
          </p:cNvPr>
          <p:cNvSpPr txBox="1"/>
          <p:nvPr/>
        </p:nvSpPr>
        <p:spPr>
          <a:xfrm>
            <a:off x="583490" y="497689"/>
            <a:ext cx="820908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584200">
              <a:defRPr/>
            </a:pP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4 из 25 целевых показателей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ru-RU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 Ligh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6B3113D-F3B2-44F1-A048-A739D6B94F35}"/>
              </a:ext>
            </a:extLst>
          </p:cNvPr>
          <p:cNvSpPr txBox="1"/>
          <p:nvPr/>
        </p:nvSpPr>
        <p:spPr>
          <a:xfrm>
            <a:off x="0" y="-25531"/>
            <a:ext cx="914400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365719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  <a:sym typeface="Helvetica Light"/>
              </a:rPr>
              <a:t>Указ Президента Российской Федерации от 21 июля 2020 г. N 474 "О национальных целях развития Российской Федерации на период до 2030 года"</a:t>
            </a: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524687518"/>
              </p:ext>
            </p:extLst>
          </p:nvPr>
        </p:nvGraphicFramePr>
        <p:xfrm>
          <a:off x="457078" y="1049665"/>
          <a:ext cx="8191277" cy="4052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ru-RU" sz="900" smtClean="0"/>
              <a:pPr/>
              <a:t>3</a:t>
            </a:fld>
            <a:endParaRPr lang="ru-RU" sz="9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1A330CD-1B14-49F7-BD2B-F7E19BE3DD8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0" y="4865792"/>
            <a:ext cx="235640" cy="235640"/>
          </a:xfrm>
          <a:prstGeom prst="rect">
            <a:avLst/>
          </a:prstGeom>
        </p:spPr>
      </p:pic>
      <p:sp>
        <p:nvSpPr>
          <p:cNvPr id="12" name="Номер слайда 1">
            <a:extLst>
              <a:ext uri="{FF2B5EF4-FFF2-40B4-BE49-F238E27FC236}">
                <a16:creationId xmlns:a16="http://schemas.microsoft.com/office/drawing/2014/main" id="{5DF9AB76-196C-4E30-BC9E-0DE76425C027}"/>
              </a:ext>
            </a:extLst>
          </p:cNvPr>
          <p:cNvSpPr txBox="1">
            <a:spLocks/>
          </p:cNvSpPr>
          <p:nvPr/>
        </p:nvSpPr>
        <p:spPr>
          <a:xfrm>
            <a:off x="6485653" y="4867784"/>
            <a:ext cx="2162702" cy="233648"/>
          </a:xfrm>
          <a:prstGeom prst="rect">
            <a:avLst/>
          </a:prstGeom>
          <a:ln w="12700">
            <a:miter lim="400000"/>
          </a:ln>
        </p:spPr>
        <p:txBody>
          <a:bodyPr wrap="none" lIns="31874" tIns="31874" rIns="31874" bIns="31874">
            <a:spAutoFit/>
          </a:bodyPr>
          <a:lstStyle>
            <a:defPPr marL="0" marR="0" indent="0" algn="l" defTabSz="572429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1pPr>
            <a:lvl2pPr marL="0" marR="0" indent="143114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2pPr>
            <a:lvl3pPr marL="0" marR="0" indent="286215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3pPr>
            <a:lvl4pPr marL="0" marR="0" indent="429318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4pPr>
            <a:lvl5pPr marL="0" marR="0" indent="572429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5pPr>
            <a:lvl6pPr marL="0" marR="0" indent="715528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6pPr>
            <a:lvl7pPr marL="0" marR="0" indent="858638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7pPr>
            <a:lvl8pPr marL="0" marR="0" indent="1001741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8pPr>
            <a:lvl9pPr marL="0" marR="0" indent="1144849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9pPr>
          </a:lstStyle>
          <a:p>
            <a:pPr algn="l"/>
            <a:r>
              <a:rPr lang="ru-RU" dirty="0">
                <a:solidFill>
                  <a:srgbClr val="102D69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Высшая школа экономики, 2020</a:t>
            </a:r>
          </a:p>
        </p:txBody>
      </p:sp>
    </p:spTree>
    <p:extLst>
      <p:ext uri="{BB962C8B-B14F-4D97-AF65-F5344CB8AC3E}">
        <p14:creationId xmlns:p14="http://schemas.microsoft.com/office/powerpoint/2010/main" val="1913329934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CCC92169-C3F7-4F38-8FD8-06922FD5D0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039" y="1799303"/>
            <a:ext cx="8327922" cy="2290916"/>
          </a:xfrm>
        </p:spPr>
        <p:txBody>
          <a:bodyPr/>
          <a:lstStyle/>
          <a:p>
            <a:r>
              <a:rPr lang="ru-RU" sz="3200" b="1" dirty="0">
                <a:solidFill>
                  <a:srgbClr val="002060"/>
                </a:solidFill>
              </a:rPr>
              <a:t>1. Обеспечение устойчивого роста численности населения Российской Федерации и повышение ожидаемой продолжительности жизни до 78 лет;</a:t>
            </a:r>
            <a:br>
              <a:rPr lang="ru-RU" sz="3200" b="1" dirty="0">
                <a:solidFill>
                  <a:srgbClr val="002060"/>
                </a:solidFill>
              </a:rPr>
            </a:br>
            <a:endParaRPr lang="ru-RU" sz="3200" dirty="0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CEF8A4A5-0E52-41E8-BF9A-FD8C02D6D4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66708" y="4767267"/>
            <a:ext cx="2133600" cy="273844"/>
          </a:xfrm>
        </p:spPr>
        <p:txBody>
          <a:bodyPr/>
          <a:lstStyle/>
          <a:p>
            <a:pPr>
              <a:defRPr/>
            </a:pPr>
            <a:fld id="{E2411BFB-0AF7-4553-B8B4-9DDE7FBC3F99}" type="slidenum">
              <a:rPr lang="en-US" sz="900" smtClean="0"/>
              <a:pPr>
                <a:defRPr/>
              </a:pPr>
              <a:t>4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22747206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6251" y="99168"/>
            <a:ext cx="7024428" cy="994172"/>
          </a:xfrm>
        </p:spPr>
        <p:txBody>
          <a:bodyPr>
            <a:normAutofit/>
          </a:bodyPr>
          <a:lstStyle/>
          <a:p>
            <a:r>
              <a:rPr lang="ru-RU" sz="1500" dirty="0"/>
              <a:t>Россия в мировом контексте: естественный прирост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>
          <a:xfrm>
            <a:off x="0" y="4670556"/>
            <a:ext cx="8331123" cy="398199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0" indent="0" algn="just">
              <a:spcBef>
                <a:spcPts val="450"/>
              </a:spcBef>
              <a:buNone/>
            </a:pPr>
            <a:r>
              <a:rPr lang="ru-RU" sz="1400" dirty="0"/>
              <a:t>Из-за низкой рождаемости и особенностей возрастного  состава по оценкам Отдела народонаселения ООН </a:t>
            </a:r>
            <a:r>
              <a:rPr lang="ru-RU" sz="1400" b="1" dirty="0"/>
              <a:t>в 27 странах мира </a:t>
            </a:r>
            <a:r>
              <a:rPr lang="ru-RU" sz="1400" dirty="0"/>
              <a:t>в 2020-2025 гг.  ожидается </a:t>
            </a:r>
            <a:r>
              <a:rPr lang="ru-RU" sz="1400" b="1" dirty="0"/>
              <a:t>естественная убыль населения</a:t>
            </a:r>
            <a:r>
              <a:rPr lang="ru-RU" sz="1400" dirty="0"/>
              <a:t>.</a:t>
            </a:r>
          </a:p>
          <a:p>
            <a:pPr algn="just">
              <a:spcBef>
                <a:spcPts val="450"/>
              </a:spcBef>
            </a:pPr>
            <a:endParaRPr lang="ru-RU" sz="1050" dirty="0"/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3F568BDA-34C3-4598-BAC8-A0E6CEE7A50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443321" y="99168"/>
            <a:ext cx="7307389" cy="614913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ctr"/>
            <a:r>
              <a:rPr lang="ru-RU" sz="2000" dirty="0"/>
              <a:t>Естественный прирост в России и ряде развитых стран мира 2000-2035 гг. (на 1000 населения)</a:t>
            </a:r>
            <a:endParaRPr lang="ru-RU" sz="2000" b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030628" y="4732734"/>
            <a:ext cx="2057400" cy="273844"/>
          </a:xfrm>
        </p:spPr>
        <p:txBody>
          <a:bodyPr/>
          <a:lstStyle/>
          <a:p>
            <a:r>
              <a:rPr lang="ru-RU">
                <a:solidFill>
                  <a:srgbClr val="4F4A4D">
                    <a:lumMod val="75000"/>
                  </a:srgbClr>
                </a:solidFill>
              </a:rPr>
              <a:t>Страница </a:t>
            </a:r>
            <a:fld id="{197A8AD3-02BD-4CAC-AF0B-F1BD6FDC906F}" type="slidenum">
              <a:rPr lang="ru-RU" smtClean="0">
                <a:solidFill>
                  <a:srgbClr val="4F4A4D">
                    <a:lumMod val="75000"/>
                  </a:srgbClr>
                </a:solidFill>
              </a:rPr>
              <a:pPr/>
              <a:t>5</a:t>
            </a:fld>
            <a:endParaRPr lang="ru-RU" dirty="0">
              <a:solidFill>
                <a:srgbClr val="4F4A4D">
                  <a:lumMod val="75000"/>
                </a:srgbClr>
              </a:solidFill>
            </a:endParaRPr>
          </a:p>
        </p:txBody>
      </p:sp>
      <p:graphicFrame>
        <p:nvGraphicFramePr>
          <p:cNvPr id="12" name="Объект 11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3376022834"/>
              </p:ext>
            </p:extLst>
          </p:nvPr>
        </p:nvGraphicFramePr>
        <p:xfrm>
          <a:off x="193904" y="1155518"/>
          <a:ext cx="8273845" cy="35150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75704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5BF9C1-162D-453A-B56F-2F7B5E5465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310" y="237203"/>
            <a:ext cx="8647660" cy="994172"/>
          </a:xfrm>
        </p:spPr>
        <p:txBody>
          <a:bodyPr>
            <a:noAutofit/>
          </a:bodyPr>
          <a:lstStyle/>
          <a:p>
            <a:pPr algn="just"/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Изменения в возрастном составе населения окажут сильное влияние на рынок труда: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сокращается самая производительная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возрастная группа рабочей силы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3075B15-4530-4F18-8343-D7ABB574DD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00" y="1231375"/>
            <a:ext cx="4331970" cy="3755923"/>
          </a:xfrm>
          <a:ln>
            <a:solidFill>
              <a:schemeClr val="accent1">
                <a:lumMod val="60000"/>
              </a:schemeClr>
            </a:solidFill>
          </a:ln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sz="1425" dirty="0"/>
              <a:t>  К  2030 г. ожидается: </a:t>
            </a:r>
          </a:p>
          <a:p>
            <a:pPr>
              <a:spcBef>
                <a:spcPts val="450"/>
              </a:spcBef>
            </a:pPr>
            <a:r>
              <a:rPr lang="ru-RU" sz="1425" dirty="0"/>
              <a:t>Численность молодежи (до 24 лет) </a:t>
            </a:r>
            <a:r>
              <a:rPr lang="ru-RU" sz="1425" u="sng" dirty="0"/>
              <a:t>увеличится</a:t>
            </a:r>
            <a:r>
              <a:rPr lang="ru-RU" sz="1425" dirty="0"/>
              <a:t> на 3,8 млн человек, но прирост их участия в рынке труда будет </a:t>
            </a:r>
            <a:r>
              <a:rPr lang="ru-RU" sz="1425" u="sng" dirty="0"/>
              <a:t>меньшим</a:t>
            </a:r>
            <a:r>
              <a:rPr lang="ru-RU" sz="1425" dirty="0"/>
              <a:t> (≈1,5 млн);</a:t>
            </a:r>
          </a:p>
          <a:p>
            <a:pPr>
              <a:spcBef>
                <a:spcPts val="450"/>
              </a:spcBef>
            </a:pPr>
            <a:r>
              <a:rPr lang="ru-RU" sz="1425" dirty="0"/>
              <a:t>в возрастах от 25 до 39 лет численность населения </a:t>
            </a:r>
            <a:r>
              <a:rPr lang="ru-RU" sz="1425" b="1" u="sng" dirty="0"/>
              <a:t>уменьшится</a:t>
            </a:r>
            <a:r>
              <a:rPr lang="ru-RU" sz="1425" b="1" dirty="0"/>
              <a:t> почти на 9,5 млн</a:t>
            </a:r>
            <a:r>
              <a:rPr lang="ru-RU" sz="1425" dirty="0"/>
              <a:t>, а экономически активных </a:t>
            </a:r>
            <a:r>
              <a:rPr lang="ru-RU" sz="1425" b="1" dirty="0"/>
              <a:t>– на 8,5 млн человек</a:t>
            </a:r>
            <a:r>
              <a:rPr lang="ru-RU" sz="1425" dirty="0"/>
              <a:t>. </a:t>
            </a:r>
          </a:p>
          <a:p>
            <a:pPr>
              <a:spcBef>
                <a:spcPts val="450"/>
              </a:spcBef>
            </a:pPr>
            <a:r>
              <a:rPr lang="ru-RU" sz="1425" dirty="0"/>
              <a:t>Численность населения в возрастах от 40 до 54 лет </a:t>
            </a:r>
            <a:r>
              <a:rPr lang="ru-RU" sz="1425" u="sng" dirty="0"/>
              <a:t>увеличится</a:t>
            </a:r>
            <a:r>
              <a:rPr lang="ru-RU" sz="1425" dirty="0"/>
              <a:t> почти на 4,7 млн, а экономически активных - на 4,5 млн человек. </a:t>
            </a:r>
          </a:p>
          <a:p>
            <a:pPr>
              <a:spcBef>
                <a:spcPts val="450"/>
              </a:spcBef>
            </a:pPr>
            <a:r>
              <a:rPr lang="ru-RU" sz="1425" dirty="0"/>
              <a:t>Численность населения от 55 до 64 лет </a:t>
            </a:r>
            <a:r>
              <a:rPr lang="ru-RU" sz="1425" u="sng" dirty="0"/>
              <a:t>уменьшится</a:t>
            </a:r>
            <a:r>
              <a:rPr lang="ru-RU" sz="1425" dirty="0"/>
              <a:t> на 3 млн, но благодаря повышению пенсионного возраста число экономически активных вырастет на 1,3 млн человек;</a:t>
            </a:r>
          </a:p>
          <a:p>
            <a:pPr>
              <a:spcBef>
                <a:spcPts val="450"/>
              </a:spcBef>
            </a:pPr>
            <a:r>
              <a:rPr lang="ru-RU" sz="1425" dirty="0"/>
              <a:t>Численность лиц от 65 лет и старше </a:t>
            </a:r>
            <a:r>
              <a:rPr lang="ru-RU" sz="1425" u="sng" dirty="0"/>
              <a:t>увеличится</a:t>
            </a:r>
            <a:r>
              <a:rPr lang="ru-RU" sz="1425" dirty="0"/>
              <a:t> на 5,2 млн, число экономически активных в этих возрастах возрастет как минимум на 0,6 млн человек. </a:t>
            </a:r>
          </a:p>
          <a:p>
            <a:pPr marL="0" indent="0">
              <a:spcBef>
                <a:spcPts val="450"/>
              </a:spcBef>
              <a:buNone/>
            </a:pPr>
            <a:r>
              <a:rPr lang="ru-RU" sz="1425" b="1" dirty="0">
                <a:solidFill>
                  <a:srgbClr val="002060"/>
                </a:solidFill>
              </a:rPr>
              <a:t>Источник: расчеты Денисенко </a:t>
            </a:r>
            <a:r>
              <a:rPr lang="ru-RU" sz="1425" b="1" dirty="0" err="1">
                <a:solidFill>
                  <a:srgbClr val="002060"/>
                </a:solidFill>
              </a:rPr>
              <a:t>М.Б</a:t>
            </a:r>
            <a:r>
              <a:rPr lang="ru-RU" sz="1425" b="1" dirty="0">
                <a:solidFill>
                  <a:srgbClr val="002060"/>
                </a:solidFill>
              </a:rPr>
              <a:t>. </a:t>
            </a:r>
          </a:p>
          <a:p>
            <a:endParaRPr lang="ru-RU" dirty="0"/>
          </a:p>
        </p:txBody>
      </p:sp>
      <p:graphicFrame>
        <p:nvGraphicFramePr>
          <p:cNvPr id="14" name="Объект 13">
            <a:extLst>
              <a:ext uri="{FF2B5EF4-FFF2-40B4-BE49-F238E27FC236}">
                <a16:creationId xmlns:a16="http://schemas.microsoft.com/office/drawing/2014/main" id="{5BEC5A76-4368-41DD-872C-ABF54ECD05CD}"/>
              </a:ext>
            </a:extLst>
          </p:cNvPr>
          <p:cNvGraphicFramePr>
            <a:graphicFrameLocks noGrp="1"/>
          </p:cNvGraphicFramePr>
          <p:nvPr>
            <p:ph sz="half" idx="1"/>
          </p:nvPr>
        </p:nvGraphicFramePr>
        <p:xfrm>
          <a:off x="234617" y="1231375"/>
          <a:ext cx="3886200" cy="37559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365719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6FED1B1-DCB3-4A08-9B93-B39EFA4F0C49}" type="slidenum">
              <a:rPr kumimoji="0" lang="ru-RU" sz="900" b="0" i="0" u="none" strike="noStrike" kern="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  <a:sym typeface="Helvetica Light"/>
              </a:rPr>
              <a:pPr marL="0" marR="0" lvl="0" indent="0" algn="r" defTabSz="36571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ru-RU" sz="9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  <a:sym typeface="Helvetica Light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1A330CD-1B14-49F7-BD2B-F7E19BE3DD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6797" y="66313"/>
            <a:ext cx="235640" cy="235640"/>
          </a:xfrm>
          <a:prstGeom prst="rect">
            <a:avLst/>
          </a:prstGeom>
        </p:spPr>
      </p:pic>
      <p:sp>
        <p:nvSpPr>
          <p:cNvPr id="10" name="Номер слайда 1">
            <a:extLst>
              <a:ext uri="{FF2B5EF4-FFF2-40B4-BE49-F238E27FC236}">
                <a16:creationId xmlns:a16="http://schemas.microsoft.com/office/drawing/2014/main" id="{5DF9AB76-196C-4E30-BC9E-0DE76425C027}"/>
              </a:ext>
            </a:extLst>
          </p:cNvPr>
          <p:cNvSpPr txBox="1">
            <a:spLocks/>
          </p:cNvSpPr>
          <p:nvPr/>
        </p:nvSpPr>
        <p:spPr>
          <a:xfrm>
            <a:off x="470791" y="68305"/>
            <a:ext cx="2162702" cy="233648"/>
          </a:xfrm>
          <a:prstGeom prst="rect">
            <a:avLst/>
          </a:prstGeom>
          <a:ln w="12700">
            <a:miter lim="400000"/>
          </a:ln>
        </p:spPr>
        <p:txBody>
          <a:bodyPr wrap="none" lIns="31874" tIns="31874" rIns="31874" bIns="31874">
            <a:spAutoFit/>
          </a:bodyPr>
          <a:lstStyle>
            <a:defPPr marL="0" marR="0" indent="0" algn="l" defTabSz="572429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1pPr>
            <a:lvl2pPr marL="0" marR="0" indent="143114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2pPr>
            <a:lvl3pPr marL="0" marR="0" indent="286215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3pPr>
            <a:lvl4pPr marL="0" marR="0" indent="429318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4pPr>
            <a:lvl5pPr marL="0" marR="0" indent="572429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5pPr>
            <a:lvl6pPr marL="0" marR="0" indent="715528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6pPr>
            <a:lvl7pPr marL="0" marR="0" indent="858638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7pPr>
            <a:lvl8pPr marL="0" marR="0" indent="1001741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8pPr>
            <a:lvl9pPr marL="0" marR="0" indent="1144849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9pPr>
          </a:lstStyle>
          <a:p>
            <a:pPr marL="0" marR="0" lvl="0" indent="0" algn="l" defTabSz="365719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102D69"/>
                </a:solidFill>
                <a:effectLst/>
                <a:uLnTx/>
                <a:uFillTx/>
                <a:latin typeface="DIN Pro Regular" panose="020B0504020101020102" pitchFamily="34" charset="0"/>
                <a:ea typeface="+mj-ea"/>
                <a:cs typeface="DIN Pro Regular" panose="020B0504020101020102" pitchFamily="34" charset="0"/>
                <a:sym typeface="Helvetica Light"/>
              </a:rPr>
              <a:t>Высшая школа экономики, 2020</a:t>
            </a:r>
          </a:p>
        </p:txBody>
      </p:sp>
    </p:spTree>
    <p:extLst>
      <p:ext uri="{BB962C8B-B14F-4D97-AF65-F5344CB8AC3E}">
        <p14:creationId xmlns:p14="http://schemas.microsoft.com/office/powerpoint/2010/main" val="16485964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2"/>
          </p:nvPr>
        </p:nvSpPr>
        <p:spPr>
          <a:xfrm>
            <a:off x="8720434" y="4822212"/>
            <a:ext cx="184520" cy="237418"/>
          </a:xfrm>
        </p:spPr>
        <p:txBody>
          <a:bodyPr/>
          <a:lstStyle/>
          <a:p>
            <a:pPr marL="0" marR="0" lvl="0" indent="0" algn="ctr" defTabSz="366129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4F4A4D">
                    <a:lumMod val="75000"/>
                  </a:srgbClr>
                </a:solidFill>
                <a:effectLst/>
                <a:uLnTx/>
                <a:uFillTx/>
                <a:latin typeface="Helvetica Light"/>
                <a:sym typeface="Helvetica Light"/>
              </a:rPr>
              <a:t> </a:t>
            </a:r>
            <a:fld id="{197A8AD3-02BD-4CAC-AF0B-F1BD6FDC906F}" type="slidenum">
              <a:rPr kumimoji="0" lang="ru-RU" sz="1100" b="0" i="0" u="none" strike="noStrike" kern="0" cap="none" spc="0" normalizeH="0" baseline="0" noProof="0" smtClean="0">
                <a:ln>
                  <a:noFill/>
                </a:ln>
                <a:solidFill>
                  <a:srgbClr val="4F4A4D">
                    <a:lumMod val="75000"/>
                  </a:srgbClr>
                </a:solidFill>
                <a:effectLst/>
                <a:uLnTx/>
                <a:uFillTx/>
                <a:latin typeface="Helvetica Light"/>
                <a:sym typeface="Helvetica Light"/>
              </a:rPr>
              <a:pPr marL="0" marR="0" lvl="0" indent="0" algn="ctr" defTabSz="36612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ru-RU" sz="1100" b="0" i="0" u="none" strike="noStrike" kern="0" cap="none" spc="0" normalizeH="0" baseline="0" noProof="0" dirty="0">
              <a:ln>
                <a:noFill/>
              </a:ln>
              <a:solidFill>
                <a:srgbClr val="4F4A4D">
                  <a:lumMod val="75000"/>
                </a:srgbClr>
              </a:solidFill>
              <a:effectLst/>
              <a:uLnTx/>
              <a:uFillTx/>
              <a:latin typeface="Helvetica Light"/>
              <a:sym typeface="Helvetica Light"/>
            </a:endParaRPr>
          </a:p>
        </p:txBody>
      </p:sp>
      <p:graphicFrame>
        <p:nvGraphicFramePr>
          <p:cNvPr id="8" name="Рисунок 7">
            <a:extLst>
              <a:ext uri="{FF2B5EF4-FFF2-40B4-BE49-F238E27FC236}">
                <a16:creationId xmlns:a16="http://schemas.microsoft.com/office/drawing/2014/main" id="{0F43A633-D8BF-4CD3-A464-BE2B7455E5B2}"/>
              </a:ext>
            </a:extLst>
          </p:cNvPr>
          <p:cNvGraphicFramePr>
            <a:graphicFrameLocks noGrp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647170249"/>
              </p:ext>
            </p:extLst>
          </p:nvPr>
        </p:nvGraphicFramePr>
        <p:xfrm>
          <a:off x="242047" y="1404984"/>
          <a:ext cx="8690435" cy="34908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-752472" y="3593163"/>
            <a:ext cx="4151531" cy="207748"/>
          </a:xfrm>
          <a:prstGeom prst="rect">
            <a:avLst/>
          </a:prstGeom>
          <a:noFill/>
        </p:spPr>
        <p:txBody>
          <a:bodyPr wrap="square" lIns="68567" tIns="34289" rIns="68567" bIns="34289" rtlCol="0">
            <a:spAutoFit/>
          </a:bodyPr>
          <a:lstStyle/>
          <a:p>
            <a:pPr marL="0" marR="0" lvl="0" indent="0" algn="just" defTabSz="685647" rtl="0" eaLnBrk="1" fontAlgn="auto" latinLnBrk="0" hangingPunct="1">
              <a:lnSpc>
                <a:spcPct val="8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irce Light"/>
              <a:ea typeface="+mn-ea"/>
              <a:cs typeface="+mn-cs"/>
              <a:sym typeface="Helvetica Light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98091" y="793166"/>
            <a:ext cx="8114603" cy="1054133"/>
          </a:xfrm>
          <a:prstGeom prst="rect">
            <a:avLst/>
          </a:prstGeom>
          <a:solidFill>
            <a:schemeClr val="bg1"/>
          </a:solidFill>
        </p:spPr>
        <p:txBody>
          <a:bodyPr wrap="square" lIns="68567" tIns="34289" rIns="68567" bIns="34289">
            <a:spAutoFit/>
          </a:bodyPr>
          <a:lstStyle/>
          <a:p>
            <a:pPr marL="0" marR="0" lvl="0" indent="0" algn="ctr" defTabSz="685647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kumimoji="0" lang="ru-RU" sz="16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irce Жирный" charset="0"/>
                <a:ea typeface="Circe Жирный" charset="0"/>
                <a:cs typeface="Circe Жирный" charset="0"/>
                <a:sym typeface="Helvetica Light"/>
              </a:rPr>
              <a:t>Динамика естественного прироста населения России по тренду и согласно целевым показателям рождаемости и продолжительности жизни в условиях Указа   Президента РФ от 7 мая 2018 г. N 204 "О национальных целях и стратегических задачах развития РФ на период до 2024 года" , тыс. человек</a:t>
            </a:r>
          </a:p>
        </p:txBody>
      </p:sp>
      <p:pic>
        <p:nvPicPr>
          <p:cNvPr id="10" name="Изображение" descr="Изображение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39047" y="4578749"/>
            <a:ext cx="459044" cy="480881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41907BE-AA17-4425-A224-A8DEB54C5EF0}"/>
              </a:ext>
            </a:extLst>
          </p:cNvPr>
          <p:cNvSpPr txBox="1"/>
          <p:nvPr/>
        </p:nvSpPr>
        <p:spPr>
          <a:xfrm>
            <a:off x="269577" y="75021"/>
            <a:ext cx="8635377" cy="71814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rPr>
              <a:t>В обеспечение роста численности населения максимальный вклад внесут</a:t>
            </a: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spc="0" normalizeH="0" baseline="0" dirty="0">
                <a:ln>
                  <a:noFill/>
                </a:ln>
                <a:solidFill>
                  <a:srgbClr val="C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rPr>
              <a:t> рост ожидаемой продолжительности </a:t>
            </a:r>
            <a:r>
              <a:rPr kumimoji="0" lang="ru-RU" sz="2000" b="1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rPr>
              <a:t>жизни и миграция 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3C27F67-B2F1-420F-AEAA-C695ED775392}"/>
              </a:ext>
            </a:extLst>
          </p:cNvPr>
          <p:cNvSpPr txBox="1"/>
          <p:nvPr/>
        </p:nvSpPr>
        <p:spPr>
          <a:xfrm>
            <a:off x="5357166" y="4622885"/>
            <a:ext cx="2962349" cy="31803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rPr>
              <a:t>Источник: расчеты Денисенко </a:t>
            </a:r>
            <a:r>
              <a:rPr kumimoji="0" lang="ru-RU" sz="14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rPr>
              <a:t>М.Б</a:t>
            </a:r>
            <a:r>
              <a:rPr kumimoji="0" lang="ru-RU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056083950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2"/>
          </p:nvPr>
        </p:nvSpPr>
        <p:spPr>
          <a:xfrm>
            <a:off x="8757856" y="4862092"/>
            <a:ext cx="144842" cy="237415"/>
          </a:xfrm>
        </p:spPr>
        <p:txBody>
          <a:bodyPr/>
          <a:lstStyle/>
          <a:p>
            <a:fld id="{86CB4B4D-7CA3-9044-876B-883B54F8677D}" type="slidenum">
              <a:rPr lang="ru-RU" smtClean="0"/>
              <a:pPr/>
              <a:t>8</a:t>
            </a:fld>
            <a:endParaRPr lang="ru-RU" dirty="0"/>
          </a:p>
        </p:txBody>
      </p:sp>
      <p:pic>
        <p:nvPicPr>
          <p:cNvPr id="6" name="Изображение" descr="Изображение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1767" y="59484"/>
            <a:ext cx="524530" cy="449843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Линия"/>
          <p:cNvSpPr/>
          <p:nvPr/>
        </p:nvSpPr>
        <p:spPr>
          <a:xfrm>
            <a:off x="892979" y="509323"/>
            <a:ext cx="8036719" cy="0"/>
          </a:xfrm>
          <a:prstGeom prst="line">
            <a:avLst/>
          </a:prstGeom>
          <a:ln w="12700">
            <a:solidFill>
              <a:srgbClr val="253957"/>
            </a:solidFill>
            <a:miter lim="400000"/>
          </a:ln>
        </p:spPr>
        <p:txBody>
          <a:bodyPr lIns="31835" tIns="31835" rIns="31835" bIns="31835" anchor="ctr"/>
          <a:lstStyle/>
          <a:p>
            <a:pPr>
              <a:defRPr sz="2400"/>
            </a:pPr>
            <a:endParaRPr/>
          </a:p>
        </p:txBody>
      </p:sp>
      <p:graphicFrame>
        <p:nvGraphicFramePr>
          <p:cNvPr id="9" name="Объект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43452852"/>
              </p:ext>
            </p:extLst>
          </p:nvPr>
        </p:nvGraphicFramePr>
        <p:xfrm>
          <a:off x="181768" y="509327"/>
          <a:ext cx="8720930" cy="43527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093734" y="7411"/>
            <a:ext cx="7664122" cy="800209"/>
          </a:xfrm>
          <a:prstGeom prst="rect">
            <a:avLst/>
          </a:prstGeom>
        </p:spPr>
        <p:txBody>
          <a:bodyPr wrap="square" lIns="91430" tIns="45715" rIns="91430" bIns="45715">
            <a:spAutoFit/>
          </a:bodyPr>
          <a:lstStyle/>
          <a:p>
            <a:r>
              <a:rPr lang="ru-RU" sz="1600" b="1" dirty="0">
                <a:solidFill>
                  <a:srgbClr val="002060"/>
                </a:solidFill>
              </a:rPr>
              <a:t>Ожидаемая продолжительность жизни при рождении в ряде стран мира (лет) – есть перспектива роста:</a:t>
            </a:r>
            <a:r>
              <a:rPr lang="ru-RU" sz="1400" dirty="0">
                <a:solidFill>
                  <a:srgbClr val="002060"/>
                </a:solidFill>
              </a:rPr>
              <a:t> </a:t>
            </a:r>
          </a:p>
          <a:p>
            <a:pPr algn="just"/>
            <a:r>
              <a:rPr lang="ru-RU" sz="1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9149434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919036" y="28104"/>
            <a:ext cx="7305927" cy="550668"/>
          </a:xfrm>
        </p:spPr>
        <p:txBody>
          <a:bodyPr>
            <a:noAutofit/>
          </a:bodyPr>
          <a:lstStyle/>
          <a:p>
            <a:r>
              <a:rPr lang="ru-RU" sz="1800" b="1" dirty="0">
                <a:solidFill>
                  <a:srgbClr val="002060"/>
                </a:solidFill>
              </a:rPr>
              <a:t>Ожидаемая продолжительность жизни  при рождении (2017 г.), лет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6916" y="978780"/>
            <a:ext cx="1512168" cy="807911"/>
          </a:xfrm>
          <a:prstGeom prst="rect">
            <a:avLst/>
          </a:prstGeom>
          <a:noFill/>
        </p:spPr>
        <p:txBody>
          <a:bodyPr wrap="square" lIns="68579" tIns="34289" rIns="68579" bIns="34289" rtlCol="0">
            <a:spAutoFit/>
          </a:bodyPr>
          <a:lstStyle/>
          <a:p>
            <a:pPr algn="ctr"/>
            <a:r>
              <a:rPr lang="ru-RU" sz="1200" b="1" dirty="0"/>
              <a:t>10 стран</a:t>
            </a:r>
            <a:r>
              <a:rPr lang="en-US" sz="1200" b="1" dirty="0"/>
              <a:t>-</a:t>
            </a:r>
            <a:r>
              <a:rPr lang="ru-RU" sz="1200" b="1" dirty="0"/>
              <a:t>лидеров</a:t>
            </a:r>
            <a:br>
              <a:rPr lang="ru-RU" sz="1200" b="1" dirty="0"/>
            </a:br>
            <a:r>
              <a:rPr lang="ru-RU" sz="1200" b="1" dirty="0"/>
              <a:t>по ожидаемой продолжительности жизни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655422" y="1066817"/>
            <a:ext cx="1090981" cy="807911"/>
          </a:xfrm>
          <a:prstGeom prst="rect">
            <a:avLst/>
          </a:prstGeom>
          <a:noFill/>
        </p:spPr>
        <p:txBody>
          <a:bodyPr wrap="square" lIns="68579" tIns="34289" rIns="68579" bIns="34289" rtlCol="0">
            <a:spAutoFit/>
          </a:bodyPr>
          <a:lstStyle/>
          <a:p>
            <a:pPr algn="ctr"/>
            <a:r>
              <a:rPr lang="ru-RU" sz="1200" b="1" dirty="0"/>
              <a:t>Страны Северной и Западной Европы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46404" y="1025792"/>
            <a:ext cx="1093488" cy="992577"/>
          </a:xfrm>
          <a:prstGeom prst="rect">
            <a:avLst/>
          </a:prstGeom>
          <a:noFill/>
        </p:spPr>
        <p:txBody>
          <a:bodyPr wrap="square" lIns="68579" tIns="34289" rIns="68579" bIns="34289" rtlCol="0">
            <a:spAutoFit/>
          </a:bodyPr>
          <a:lstStyle/>
          <a:p>
            <a:pPr algn="ctr"/>
            <a:r>
              <a:rPr lang="ru-RU" sz="1200" b="1" dirty="0"/>
              <a:t>Страны Центральной и Восточной Европы, Балтии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53381" y="1117157"/>
            <a:ext cx="1093487" cy="253914"/>
          </a:xfrm>
          <a:prstGeom prst="rect">
            <a:avLst/>
          </a:prstGeom>
          <a:noFill/>
        </p:spPr>
        <p:txBody>
          <a:bodyPr wrap="square" lIns="68579" tIns="34289" rIns="68579" bIns="34289" rtlCol="0">
            <a:spAutoFit/>
          </a:bodyPr>
          <a:lstStyle/>
          <a:p>
            <a:pPr algn="ctr"/>
            <a:r>
              <a:rPr lang="ru-RU" sz="1200" b="1" dirty="0"/>
              <a:t>Страны СНГ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283275" y="1147420"/>
            <a:ext cx="702078" cy="438580"/>
          </a:xfrm>
          <a:prstGeom prst="rect">
            <a:avLst/>
          </a:prstGeom>
          <a:noFill/>
        </p:spPr>
        <p:txBody>
          <a:bodyPr wrap="square" lIns="68579" tIns="34289" rIns="68579" bIns="34289" rtlCol="0">
            <a:spAutoFit/>
          </a:bodyPr>
          <a:lstStyle/>
          <a:p>
            <a:pPr algn="ctr"/>
            <a:r>
              <a:rPr lang="ru-RU" sz="1200" b="1" dirty="0"/>
              <a:t>Страны БРИКС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59052" y="837117"/>
            <a:ext cx="756084" cy="992577"/>
          </a:xfrm>
          <a:prstGeom prst="rect">
            <a:avLst/>
          </a:prstGeom>
          <a:noFill/>
        </p:spPr>
        <p:txBody>
          <a:bodyPr wrap="square" lIns="68579" tIns="34289" rIns="68579" bIns="34289" rtlCol="0">
            <a:spAutoFit/>
          </a:bodyPr>
          <a:lstStyle/>
          <a:p>
            <a:pPr algn="ctr"/>
            <a:r>
              <a:rPr lang="ru-RU" sz="1000" b="1" dirty="0"/>
              <a:t>Страна с самой низкой продолжи-</a:t>
            </a:r>
            <a:r>
              <a:rPr lang="ru-RU" sz="1000" b="1" dirty="0" err="1"/>
              <a:t>тельностью</a:t>
            </a:r>
            <a:r>
              <a:rPr lang="ru-RU" sz="1000" b="1" dirty="0"/>
              <a:t> жизни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55676" y="4623978"/>
            <a:ext cx="1188132" cy="207106"/>
          </a:xfrm>
          <a:prstGeom prst="rect">
            <a:avLst/>
          </a:prstGeom>
          <a:noFill/>
        </p:spPr>
        <p:txBody>
          <a:bodyPr wrap="square" lIns="68579" tIns="34289" rIns="68579" bIns="34289" rtlCol="0">
            <a:spAutoFit/>
          </a:bodyPr>
          <a:lstStyle/>
          <a:p>
            <a:r>
              <a:rPr lang="ru-RU" sz="896" dirty="0"/>
              <a:t>Источник: </a:t>
            </a:r>
            <a:r>
              <a:rPr lang="en-US" sz="896" dirty="0"/>
              <a:t>UNDP</a:t>
            </a:r>
            <a:endParaRPr lang="ru-RU" sz="896" dirty="0"/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73695679"/>
              </p:ext>
            </p:extLst>
          </p:nvPr>
        </p:nvGraphicFramePr>
        <p:xfrm>
          <a:off x="304800" y="1612421"/>
          <a:ext cx="8465574" cy="33474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847581" y="657171"/>
            <a:ext cx="5419353" cy="26954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26789" tIns="26789" rIns="26789" bIns="26789" numCol="1" spcCol="38100" rtlCol="0" anchor="ctr">
            <a:spAutoFit/>
          </a:bodyPr>
          <a:lstStyle/>
          <a:p>
            <a:pPr defTabSz="308049"/>
            <a:r>
              <a:rPr lang="ru-RU" sz="1400" b="1" dirty="0">
                <a:solidFill>
                  <a:srgbClr val="002060"/>
                </a:solidFill>
              </a:rPr>
              <a:t>Россия на 116 месте по продолжительности жизни при рождении. </a:t>
            </a:r>
          </a:p>
        </p:txBody>
      </p:sp>
    </p:spTree>
    <p:extLst>
      <p:ext uri="{BB962C8B-B14F-4D97-AF65-F5344CB8AC3E}">
        <p14:creationId xmlns:p14="http://schemas.microsoft.com/office/powerpoint/2010/main" val="4106231696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2"/>
          </p:nvPr>
        </p:nvSpPr>
        <p:spPr>
          <a:xfrm>
            <a:off x="3466785" y="2572893"/>
            <a:ext cx="169758" cy="248496"/>
          </a:xfrm>
        </p:spPr>
        <p:txBody>
          <a:bodyPr/>
          <a:lstStyle/>
          <a:p>
            <a:pPr defTabSz="307628"/>
            <a:fld id="{86CB4B4D-7CA3-9044-876B-883B54F8677D}" type="slidenum">
              <a:rPr lang="ru-RU">
                <a:latin typeface="Helvetica Light"/>
              </a:rPr>
              <a:pPr defTabSz="307628"/>
              <a:t>10</a:t>
            </a:fld>
            <a:endParaRPr lang="ru-RU">
              <a:latin typeface="Helvetica Light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45" y="533183"/>
            <a:ext cx="8947355" cy="4600354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рямоугольник 3"/>
          <p:cNvSpPr/>
          <p:nvPr/>
        </p:nvSpPr>
        <p:spPr>
          <a:xfrm>
            <a:off x="98323" y="9963"/>
            <a:ext cx="894735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07628"/>
            <a:r>
              <a:rPr lang="ru-RU" sz="1400" b="1" dirty="0">
                <a:solidFill>
                  <a:srgbClr val="002060"/>
                </a:solidFill>
                <a:latin typeface="Helvetica Light"/>
              </a:rPr>
              <a:t>Общие потери ожидаемой продолжительности жизни в России по сравнению со странами ЕС-15 в результате различий в смертности от крупных классов причин смерти, 2010, лет</a:t>
            </a:r>
            <a:endParaRPr lang="ru-RU" sz="1400" dirty="0">
              <a:solidFill>
                <a:srgbClr val="002060"/>
              </a:solidFill>
              <a:latin typeface="Helvetica Ligh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039898" y="3576111"/>
            <a:ext cx="200578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08049"/>
            <a:r>
              <a:rPr lang="ru-RU" sz="1000" dirty="0">
                <a:latin typeface="Helvetica Light"/>
              </a:rPr>
              <a:t>Источник: Вишневский </a:t>
            </a:r>
            <a:r>
              <a:rPr lang="ru-RU" sz="1000" dirty="0" err="1">
                <a:latin typeface="Helvetica Light"/>
              </a:rPr>
              <a:t>А.Г</a:t>
            </a:r>
            <a:r>
              <a:rPr lang="ru-RU" sz="1000" dirty="0">
                <a:latin typeface="Helvetica Light"/>
              </a:rPr>
              <a:t>. и др. «Демографические вызовы России», Доклад 2017 г., </a:t>
            </a:r>
            <a:r>
              <a:rPr lang="ru-RU" sz="1000" dirty="0" err="1">
                <a:latin typeface="Helvetica Light"/>
              </a:rPr>
              <a:t>ЦСР</a:t>
            </a:r>
            <a:endParaRPr lang="ru-RU" sz="1000" dirty="0">
              <a:latin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2852490724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FFE501A-5BFB-41B0-A431-B4B713AC44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12955"/>
            <a:ext cx="8957187" cy="448351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FF1DDD9-D5E1-4DC6-8D49-7DC4E4C9310F}"/>
              </a:ext>
            </a:extLst>
          </p:cNvPr>
          <p:cNvSpPr txBox="1"/>
          <p:nvPr/>
        </p:nvSpPr>
        <p:spPr>
          <a:xfrm>
            <a:off x="474915" y="124196"/>
            <a:ext cx="6886501" cy="41036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rPr>
              <a:t>Какая политика обеспечит рост продолжительности жизни </a:t>
            </a:r>
          </a:p>
        </p:txBody>
      </p:sp>
    </p:spTree>
    <p:extLst>
      <p:ext uri="{BB962C8B-B14F-4D97-AF65-F5344CB8AC3E}">
        <p14:creationId xmlns:p14="http://schemas.microsoft.com/office/powerpoint/2010/main" val="3903851459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2"/>
          </p:nvPr>
        </p:nvSpPr>
        <p:spPr>
          <a:xfrm>
            <a:off x="4456887" y="4878976"/>
            <a:ext cx="221325" cy="233508"/>
          </a:xfrm>
        </p:spPr>
        <p:txBody>
          <a:bodyPr/>
          <a:lstStyle/>
          <a:p>
            <a:fld id="{B19B0651-EE4F-4900-A07F-96A6BFA9D0F0}" type="slidenum">
              <a:rPr lang="ru-RU" smtClean="0"/>
              <a:t>12</a:t>
            </a:fld>
            <a:endParaRPr lang="ru-RU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8599494"/>
              </p:ext>
            </p:extLst>
          </p:nvPr>
        </p:nvGraphicFramePr>
        <p:xfrm>
          <a:off x="235973" y="568112"/>
          <a:ext cx="8396750" cy="4107363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9619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149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198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1238"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Категории факторов риска смертности 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3359" marR="23359" marT="0" marB="0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Примеры факторов риска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3359" marR="23359" marT="0" marB="0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Доля, %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3359" marR="23359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31909"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Образ жизни</a:t>
                      </a:r>
                    </a:p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3359" marR="23359" marT="0" marB="0"/>
                </a:tc>
                <a:tc>
                  <a:txBody>
                    <a:bodyPr/>
                    <a:lstStyle/>
                    <a:p>
                      <a:pPr marL="792162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>
                          <a:effectLst/>
                        </a:rPr>
                        <a:t>Курение  и употребление алкоголя, потребление наркотиков.</a:t>
                      </a:r>
                    </a:p>
                    <a:p>
                      <a:pPr marL="792162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>
                          <a:effectLst/>
                        </a:rPr>
                        <a:t> Несбалансированное  и некачественное питание  </a:t>
                      </a:r>
                    </a:p>
                    <a:p>
                      <a:pPr marL="792162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>
                          <a:effectLst/>
                        </a:rPr>
                        <a:t>Стрессовые ситуации  </a:t>
                      </a:r>
                    </a:p>
                    <a:p>
                      <a:pPr marL="792162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>
                          <a:effectLst/>
                        </a:rPr>
                        <a:t>Вредные условия труда  </a:t>
                      </a:r>
                    </a:p>
                    <a:p>
                      <a:pPr marL="792162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>
                          <a:effectLst/>
                        </a:rPr>
                        <a:t>Гиподинамия  и низкая физическая активность </a:t>
                      </a:r>
                    </a:p>
                    <a:p>
                      <a:pPr marL="792162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>
                          <a:effectLst/>
                        </a:rPr>
                        <a:t>Напряженные семейные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3359" marR="23359" marT="0" marB="0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50-57 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3359" marR="23359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79422"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Внешняя среда 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3359" marR="23359" marT="0" marB="0"/>
                </a:tc>
                <a:tc>
                  <a:txBody>
                    <a:bodyPr/>
                    <a:lstStyle/>
                    <a:p>
                      <a:pPr marL="342900" indent="14288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>
                          <a:effectLst/>
                        </a:rPr>
                        <a:t>Загрязнение воздуха</a:t>
                      </a:r>
                    </a:p>
                    <a:p>
                      <a:pPr marL="342900" indent="14288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>
                          <a:effectLst/>
                        </a:rPr>
                        <a:t> Загрязнение воды и почвы</a:t>
                      </a:r>
                    </a:p>
                    <a:p>
                      <a:pPr marL="342900" indent="14288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>
                          <a:effectLst/>
                        </a:rPr>
                        <a:t> Резкие смены состояния атмосферы</a:t>
                      </a:r>
                    </a:p>
                    <a:p>
                      <a:pPr marL="342900" indent="14288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>
                          <a:effectLst/>
                        </a:rPr>
                        <a:t> Повышенные </a:t>
                      </a:r>
                      <a:r>
                        <a:rPr lang="ru-RU" sz="1400" dirty="0" err="1">
                          <a:effectLst/>
                        </a:rPr>
                        <a:t>гелиокосмические</a:t>
                      </a:r>
                      <a:r>
                        <a:rPr lang="ru-RU" sz="1400" dirty="0">
                          <a:effectLst/>
                        </a:rPr>
                        <a:t>, радиационные, магнитные и другие излучения 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3359" marR="23359" marT="0" marB="0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20-25 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3359" marR="23359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2356"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Генетические факторы 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3359" marR="23359" marT="0" marB="0"/>
                </a:tc>
                <a:tc>
                  <a:txBody>
                    <a:bodyPr/>
                    <a:lstStyle/>
                    <a:p>
                      <a:pPr marL="34290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>
                          <a:effectLst/>
                        </a:rPr>
                        <a:t>Предрасположенность к наследственным болезням </a:t>
                      </a:r>
                    </a:p>
                  </a:txBody>
                  <a:tcPr marL="23359" marR="23359" marT="0" marB="0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15-20 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3359" marR="23359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0827"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Здравоохранение 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3359" marR="23359" marT="0" marB="0"/>
                </a:tc>
                <a:tc>
                  <a:txBody>
                    <a:bodyPr/>
                    <a:lstStyle/>
                    <a:p>
                      <a:pPr marL="342900" indent="14288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>
                          <a:effectLst/>
                        </a:rPr>
                        <a:t> Несвоевременность медицинской помощи</a:t>
                      </a:r>
                    </a:p>
                    <a:p>
                      <a:pPr marL="342900" indent="14288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>
                          <a:effectLst/>
                        </a:rPr>
                        <a:t>Невыполнение стандарта качества медицинской помощи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3359" marR="23359" marT="0" marB="0"/>
                </a:tc>
                <a:tc>
                  <a:txBody>
                    <a:bodyPr/>
                    <a:lstStyle/>
                    <a:p>
                      <a:pPr indent="45021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10-15 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3359" marR="23359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75336" y="24392"/>
            <a:ext cx="8984425" cy="4382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8220" tIns="24110" rIns="48220" bIns="24110" numCol="1" anchor="ctr" anchorCtr="0" compatLnSpc="1">
            <a:prstTxWarp prst="textNoShape">
              <a:avLst/>
            </a:prstTxWarp>
            <a:spAutoFit/>
          </a:bodyPr>
          <a:lstStyle>
            <a:lvl1pPr indent="450850" algn="l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57200" algn="l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914400" algn="l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371600" algn="l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1828800" algn="l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286000" algn="l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743200" algn="l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200400" algn="l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657600" algn="l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defTabSz="482163" hangingPunct="1"/>
            <a:r>
              <a:rPr lang="ru-RU" altLang="ru-RU" sz="1266" b="1" dirty="0">
                <a:solidFill>
                  <a:srgbClr val="002060"/>
                </a:solidFill>
                <a:ea typeface="Times New Roman" pitchFamily="18" charset="0"/>
                <a:cs typeface="Calibri" pitchFamily="34" charset="0"/>
              </a:rPr>
              <a:t>А только ли здравоохранение  определяет состояние здоровья ? Нет! Список гораздо шире!</a:t>
            </a:r>
          </a:p>
          <a:p>
            <a:pPr defTabSz="482163" hangingPunct="1"/>
            <a:r>
              <a:rPr lang="ru-RU" altLang="ru-RU" sz="1266" b="1" dirty="0">
                <a:solidFill>
                  <a:srgbClr val="002060"/>
                </a:solidFill>
                <a:ea typeface="Times New Roman" pitchFamily="18" charset="0"/>
                <a:cs typeface="Calibri" pitchFamily="34" charset="0"/>
              </a:rPr>
              <a:t> расчеты академика РАМН </a:t>
            </a:r>
            <a:r>
              <a:rPr lang="ru-RU" altLang="ru-RU" sz="1266" b="1" dirty="0" err="1">
                <a:solidFill>
                  <a:srgbClr val="002060"/>
                </a:solidFill>
                <a:ea typeface="Times New Roman" pitchFamily="18" charset="0"/>
                <a:cs typeface="Calibri" pitchFamily="34" charset="0"/>
              </a:rPr>
              <a:t>Ю.П</a:t>
            </a:r>
            <a:r>
              <a:rPr lang="ru-RU" altLang="ru-RU" sz="1266" b="1" dirty="0">
                <a:solidFill>
                  <a:srgbClr val="002060"/>
                </a:solidFill>
                <a:ea typeface="Times New Roman" pitchFamily="18" charset="0"/>
                <a:cs typeface="Calibri" pitchFamily="34" charset="0"/>
              </a:rPr>
              <a:t>. Лисицына по преждевременной смертности  </a:t>
            </a:r>
            <a:r>
              <a:rPr lang="ru-RU" altLang="ru-RU" sz="1266" b="1" dirty="0">
                <a:solidFill>
                  <a:srgbClr val="002060"/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  <a:t>  </a:t>
            </a:r>
            <a:endParaRPr lang="ru-RU" altLang="ru-RU" sz="1266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8933533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DF578BE-2A45-410C-96F5-D66EB73C39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3746F-347D-41AB-8708-FCE031CE8C1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FA012AC-5D1F-4968-B06A-67BACB5617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311425" cy="5473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8963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Номер слайда 4"/>
          <p:cNvSpPr>
            <a:spLocks noGrp="1"/>
          </p:cNvSpPr>
          <p:nvPr>
            <p:ph type="sldNum" sz="quarter" idx="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793">
                <a:solidFill>
                  <a:schemeClr val="tx1"/>
                </a:solidFill>
                <a:latin typeface="Times New Roman" pitchFamily="18" charset="0"/>
              </a:defRPr>
            </a:lvl1pPr>
            <a:lvl2pPr marL="557157" indent="-214292">
              <a:defRPr sz="1793">
                <a:solidFill>
                  <a:schemeClr val="tx1"/>
                </a:solidFill>
                <a:latin typeface="Times New Roman" pitchFamily="18" charset="0"/>
              </a:defRPr>
            </a:lvl2pPr>
            <a:lvl3pPr marL="857166" indent="-171433">
              <a:defRPr sz="1793">
                <a:solidFill>
                  <a:schemeClr val="tx1"/>
                </a:solidFill>
                <a:latin typeface="Times New Roman" pitchFamily="18" charset="0"/>
              </a:defRPr>
            </a:lvl3pPr>
            <a:lvl4pPr marL="1200031" indent="-171433">
              <a:defRPr sz="1793">
                <a:solidFill>
                  <a:schemeClr val="tx1"/>
                </a:solidFill>
                <a:latin typeface="Times New Roman" pitchFamily="18" charset="0"/>
              </a:defRPr>
            </a:lvl4pPr>
            <a:lvl5pPr marL="1542898" indent="-171433">
              <a:defRPr sz="1793">
                <a:solidFill>
                  <a:schemeClr val="tx1"/>
                </a:solidFill>
                <a:latin typeface="Times New Roman" pitchFamily="18" charset="0"/>
              </a:defRPr>
            </a:lvl5pPr>
            <a:lvl6pPr marL="1885764" indent="-171433" eaLnBrk="0" fontAlgn="base" hangingPunct="0">
              <a:spcBef>
                <a:spcPct val="0"/>
              </a:spcBef>
              <a:spcAft>
                <a:spcPct val="0"/>
              </a:spcAft>
              <a:defRPr sz="1793">
                <a:solidFill>
                  <a:schemeClr val="tx1"/>
                </a:solidFill>
                <a:latin typeface="Times New Roman" pitchFamily="18" charset="0"/>
              </a:defRPr>
            </a:lvl6pPr>
            <a:lvl7pPr marL="2228630" indent="-171433" eaLnBrk="0" fontAlgn="base" hangingPunct="0">
              <a:spcBef>
                <a:spcPct val="0"/>
              </a:spcBef>
              <a:spcAft>
                <a:spcPct val="0"/>
              </a:spcAft>
              <a:defRPr sz="1793">
                <a:solidFill>
                  <a:schemeClr val="tx1"/>
                </a:solidFill>
                <a:latin typeface="Times New Roman" pitchFamily="18" charset="0"/>
              </a:defRPr>
            </a:lvl7pPr>
            <a:lvl8pPr marL="2571497" indent="-171433" eaLnBrk="0" fontAlgn="base" hangingPunct="0">
              <a:spcBef>
                <a:spcPct val="0"/>
              </a:spcBef>
              <a:spcAft>
                <a:spcPct val="0"/>
              </a:spcAft>
              <a:defRPr sz="1793">
                <a:solidFill>
                  <a:schemeClr val="tx1"/>
                </a:solidFill>
                <a:latin typeface="Times New Roman" pitchFamily="18" charset="0"/>
              </a:defRPr>
            </a:lvl8pPr>
            <a:lvl9pPr marL="2914363" indent="-171433" eaLnBrk="0" fontAlgn="base" hangingPunct="0">
              <a:spcBef>
                <a:spcPct val="0"/>
              </a:spcBef>
              <a:spcAft>
                <a:spcPct val="0"/>
              </a:spcAft>
              <a:defRPr sz="1793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F8D4C93A-39BF-4CB1-ACAE-5A8778F286F8}" type="slidenum">
              <a:rPr lang="ru-RU" altLang="ru-RU" sz="1055"/>
              <a:pPr/>
              <a:t>14</a:t>
            </a:fld>
            <a:endParaRPr lang="ru-RU" altLang="ru-RU" sz="1055"/>
          </a:p>
        </p:txBody>
      </p:sp>
      <p:graphicFrame>
        <p:nvGraphicFramePr>
          <p:cNvPr id="26" name="Диаграмма 2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98291247"/>
              </p:ext>
            </p:extLst>
          </p:nvPr>
        </p:nvGraphicFramePr>
        <p:xfrm>
          <a:off x="334296" y="1074624"/>
          <a:ext cx="8672051" cy="34859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1988" name="Прямоугольник 19"/>
          <p:cNvSpPr>
            <a:spLocks noChangeArrowheads="1"/>
          </p:cNvSpPr>
          <p:nvPr/>
        </p:nvSpPr>
        <p:spPr bwMode="auto">
          <a:xfrm>
            <a:off x="1309688" y="244158"/>
            <a:ext cx="6691312" cy="491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68" tIns="34284" rIns="68568" bIns="34284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ru-RU" altLang="ru-RU" sz="1371" b="1" dirty="0">
                <a:solidFill>
                  <a:srgbClr val="002060"/>
                </a:solidFill>
                <a:latin typeface="Segoe UI Semibold" pitchFamily="34" charset="0"/>
                <a:cs typeface="Segoe UI Semibold" pitchFamily="34" charset="0"/>
              </a:rPr>
              <a:t>Общие (население и государство) затраты на здравоохранение в 1995–2014 гг. и прогноз на 2040 г., % ВВП</a:t>
            </a:r>
          </a:p>
        </p:txBody>
      </p:sp>
      <p:sp>
        <p:nvSpPr>
          <p:cNvPr id="41990" name="Прямоугольник 16"/>
          <p:cNvSpPr>
            <a:spLocks noChangeArrowheads="1"/>
          </p:cNvSpPr>
          <p:nvPr/>
        </p:nvSpPr>
        <p:spPr bwMode="auto">
          <a:xfrm>
            <a:off x="1385888" y="4731545"/>
            <a:ext cx="5870972" cy="231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68" tIns="34284" rIns="68568" bIns="34284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055" b="1" dirty="0">
                <a:solidFill>
                  <a:srgbClr val="000000"/>
                </a:solidFill>
                <a:latin typeface="Segoe UI Semibold" pitchFamily="34" charset="0"/>
                <a:cs typeface="Segoe UI Semibold" pitchFamily="34" charset="0"/>
              </a:rPr>
              <a:t>Источник: расчет Шишкина </a:t>
            </a:r>
            <a:r>
              <a:rPr lang="ru-RU" altLang="ru-RU" sz="1055" b="1" dirty="0" err="1">
                <a:solidFill>
                  <a:srgbClr val="000000"/>
                </a:solidFill>
                <a:latin typeface="Segoe UI Semibold" pitchFamily="34" charset="0"/>
                <a:cs typeface="Segoe UI Semibold" pitchFamily="34" charset="0"/>
              </a:rPr>
              <a:t>С.В</a:t>
            </a:r>
            <a:r>
              <a:rPr lang="ru-RU" altLang="ru-RU" sz="1055" b="1" dirty="0">
                <a:solidFill>
                  <a:srgbClr val="000000"/>
                </a:solidFill>
                <a:latin typeface="Segoe UI Semibold" pitchFamily="34" charset="0"/>
                <a:cs typeface="Segoe UI Semibold" pitchFamily="34" charset="0"/>
              </a:rPr>
              <a:t>.  на основе данных </a:t>
            </a:r>
            <a:r>
              <a:rPr lang="ru-RU" altLang="ru-RU" sz="1055" b="1" dirty="0" err="1">
                <a:solidFill>
                  <a:srgbClr val="000000"/>
                </a:solidFill>
                <a:latin typeface="Segoe UI Semibold" pitchFamily="34" charset="0"/>
                <a:cs typeface="Segoe UI Semibold" pitchFamily="34" charset="0"/>
              </a:rPr>
              <a:t>OECD</a:t>
            </a:r>
            <a:r>
              <a:rPr lang="ru-RU" altLang="ru-RU" sz="1055" b="1" dirty="0">
                <a:solidFill>
                  <a:srgbClr val="000000"/>
                </a:solidFill>
                <a:latin typeface="Segoe UI Semibold" pitchFamily="34" charset="0"/>
                <a:cs typeface="Segoe UI Semibold" pitchFamily="34" charset="0"/>
              </a:rPr>
              <a:t> </a:t>
            </a:r>
            <a:r>
              <a:rPr lang="ru-RU" altLang="ru-RU" sz="1055" b="1" dirty="0" err="1">
                <a:solidFill>
                  <a:srgbClr val="000000"/>
                </a:solidFill>
                <a:latin typeface="Segoe UI Semibold" pitchFamily="34" charset="0"/>
                <a:cs typeface="Segoe UI Semibold" pitchFamily="34" charset="0"/>
              </a:rPr>
              <a:t>Health</a:t>
            </a:r>
            <a:r>
              <a:rPr lang="ru-RU" altLang="ru-RU" sz="1055" b="1" dirty="0">
                <a:solidFill>
                  <a:srgbClr val="000000"/>
                </a:solidFill>
                <a:latin typeface="Segoe UI Semibold" pitchFamily="34" charset="0"/>
                <a:cs typeface="Segoe UI Semibold" pitchFamily="34" charset="0"/>
              </a:rPr>
              <a:t> </a:t>
            </a:r>
            <a:r>
              <a:rPr lang="ru-RU" altLang="ru-RU" sz="1055" b="1" dirty="0" err="1">
                <a:solidFill>
                  <a:srgbClr val="000000"/>
                </a:solidFill>
                <a:latin typeface="Segoe UI Semibold" pitchFamily="34" charset="0"/>
                <a:cs typeface="Segoe UI Semibold" pitchFamily="34" charset="0"/>
              </a:rPr>
              <a:t>Data</a:t>
            </a:r>
            <a:r>
              <a:rPr lang="ru-RU" altLang="ru-RU" sz="1055" b="1" dirty="0">
                <a:solidFill>
                  <a:srgbClr val="000000"/>
                </a:solidFill>
                <a:latin typeface="Segoe UI Semibold" pitchFamily="34" charset="0"/>
                <a:cs typeface="Segoe UI Semibold" pitchFamily="34" charset="0"/>
              </a:rPr>
              <a:t>; данных </a:t>
            </a:r>
            <a:r>
              <a:rPr lang="ru-RU" altLang="ru-RU" sz="1055" b="1" dirty="0" err="1">
                <a:solidFill>
                  <a:srgbClr val="000000"/>
                </a:solidFill>
                <a:latin typeface="Segoe UI Semibold" pitchFamily="34" charset="0"/>
                <a:cs typeface="Segoe UI Semibold" pitchFamily="34" charset="0"/>
              </a:rPr>
              <a:t>ЦНИИОИЗ</a:t>
            </a:r>
            <a:r>
              <a:rPr lang="ru-RU" altLang="ru-RU" sz="1055" b="1" dirty="0">
                <a:solidFill>
                  <a:srgbClr val="000000"/>
                </a:solidFill>
                <a:latin typeface="Segoe UI Semibold" pitchFamily="34" charset="0"/>
                <a:cs typeface="Segoe UI Semibold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70379329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1" name="Номер слайда 4"/>
          <p:cNvSpPr>
            <a:spLocks noGrp="1"/>
          </p:cNvSpPr>
          <p:nvPr>
            <p:ph type="sldNum" sz="quarter" idx="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307628" fontAlgn="base">
              <a:spcBef>
                <a:spcPct val="0"/>
              </a:spcBef>
              <a:spcAft>
                <a:spcPct val="0"/>
              </a:spcAft>
            </a:pPr>
            <a:fld id="{B3180623-5EF6-4393-AA7F-68B155579D88}" type="slidenum">
              <a:rPr lang="ru-RU">
                <a:solidFill>
                  <a:srgbClr val="898989"/>
                </a:solidFill>
                <a:latin typeface="Segoe UI" pitchFamily="34" charset="0"/>
                <a:cs typeface="Segoe UI" pitchFamily="34" charset="0"/>
              </a:rPr>
              <a:pPr defTabSz="307628"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ru-RU">
              <a:solidFill>
                <a:srgbClr val="898989"/>
              </a:solidFill>
              <a:latin typeface="Segoe UI" pitchFamily="34" charset="0"/>
              <a:cs typeface="Segoe UI" pitchFamily="34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 idx="4294967295"/>
          </p:nvPr>
        </p:nvSpPr>
        <p:spPr>
          <a:xfrm>
            <a:off x="1143000" y="378395"/>
            <a:ext cx="6571740" cy="563408"/>
          </a:xfrm>
        </p:spPr>
        <p:txBody>
          <a:bodyPr>
            <a:noAutofit/>
          </a:bodyPr>
          <a:lstStyle/>
          <a:p>
            <a:r>
              <a:rPr lang="ru-RU" sz="1898" b="1" dirty="0">
                <a:solidFill>
                  <a:srgbClr val="002060"/>
                </a:solidFill>
              </a:rPr>
              <a:t>Финансовое обеспечение государственных гарантий медицинской помощи</a:t>
            </a:r>
          </a:p>
        </p:txBody>
      </p:sp>
      <p:sp>
        <p:nvSpPr>
          <p:cNvPr id="8" name="Объект 1"/>
          <p:cNvSpPr txBox="1">
            <a:spLocks/>
          </p:cNvSpPr>
          <p:nvPr/>
        </p:nvSpPr>
        <p:spPr>
          <a:xfrm>
            <a:off x="1614489" y="1033656"/>
            <a:ext cx="5915024" cy="665708"/>
          </a:xfrm>
          <a:prstGeom prst="rect">
            <a:avLst/>
          </a:prstGeom>
        </p:spPr>
        <p:txBody>
          <a:bodyPr lIns="65459" tIns="32730" rIns="65459" bIns="32730">
            <a:normAutofit/>
          </a:bodyPr>
          <a:lstStyle/>
          <a:p>
            <a:pPr marL="299143" indent="-299143" algn="l" defTabSz="307628">
              <a:lnSpc>
                <a:spcPct val="110000"/>
              </a:lnSpc>
              <a:spcBef>
                <a:spcPts val="582"/>
              </a:spcBef>
              <a:buFont typeface="Wingdings" charset="2"/>
              <a:buChar char="§"/>
            </a:pPr>
            <a:r>
              <a:rPr lang="ru-RU" sz="1160" b="1" dirty="0">
                <a:solidFill>
                  <a:prstClr val="black"/>
                </a:solidFill>
                <a:latin typeface="Segoe UI Semilight"/>
                <a:cs typeface="Segoe UI" pitchFamily="34" charset="0"/>
              </a:rPr>
              <a:t>Состав гарантий оказания медицинской помощи в России сопоставим со странами Западной Европы, а </a:t>
            </a:r>
            <a:r>
              <a:rPr lang="ru-RU" sz="1160" b="1" dirty="0">
                <a:latin typeface="Segoe UI Semilight"/>
                <a:ea typeface="Times New Roman"/>
                <a:cs typeface="Times New Roman"/>
              </a:rPr>
              <a:t>государственные расходы на здравоохранение на душу населения в 3,2 раза меньше</a:t>
            </a:r>
            <a:endParaRPr lang="ru-RU" sz="1160" b="1" dirty="0">
              <a:solidFill>
                <a:prstClr val="black"/>
              </a:solidFill>
              <a:latin typeface="Segoe UI" pitchFamily="34" charset="0"/>
              <a:cs typeface="Segoe UI" pitchFamily="34" charset="0"/>
            </a:endParaRPr>
          </a:p>
          <a:p>
            <a:pPr marL="299143" indent="-299143" defTabSz="307628">
              <a:lnSpc>
                <a:spcPct val="110000"/>
              </a:lnSpc>
              <a:spcBef>
                <a:spcPts val="582"/>
              </a:spcBef>
              <a:buFont typeface="Wingdings" charset="2"/>
              <a:buChar char="§"/>
            </a:pPr>
            <a:endParaRPr lang="ru-RU" sz="1160" dirty="0">
              <a:solidFill>
                <a:prstClr val="black"/>
              </a:solidFill>
              <a:latin typeface="Segoe UI" pitchFamily="34" charset="0"/>
              <a:cs typeface="Segoe UI" pitchFamily="34" charset="0"/>
            </a:endParaRPr>
          </a:p>
          <a:p>
            <a:pPr defTabSz="307628">
              <a:lnSpc>
                <a:spcPct val="110000"/>
              </a:lnSpc>
              <a:spcBef>
                <a:spcPts val="582"/>
              </a:spcBef>
            </a:pPr>
            <a:endParaRPr lang="ru-RU" sz="1740" dirty="0">
              <a:solidFill>
                <a:prstClr val="black"/>
              </a:solidFill>
              <a:latin typeface="Segoe UI" pitchFamily="34" charset="0"/>
              <a:cs typeface="Segoe UI" pitchFamily="34" charset="0"/>
            </a:endParaRPr>
          </a:p>
          <a:p>
            <a:pPr marL="299143" indent="-299143" defTabSz="307628">
              <a:lnSpc>
                <a:spcPct val="110000"/>
              </a:lnSpc>
              <a:spcBef>
                <a:spcPts val="582"/>
              </a:spcBef>
              <a:buFont typeface="Wingdings" charset="2"/>
              <a:buChar char="§"/>
            </a:pPr>
            <a:endParaRPr lang="ru-RU" sz="1740" dirty="0">
              <a:solidFill>
                <a:prstClr val="black"/>
              </a:solidFill>
              <a:latin typeface="Segoe UI" pitchFamily="34" charset="0"/>
              <a:cs typeface="Segoe UI" pitchFamily="34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658893" y="2235067"/>
          <a:ext cx="5870619" cy="15773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568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568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568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8636">
                <a:tc>
                  <a:txBody>
                    <a:bodyPr/>
                    <a:lstStyle/>
                    <a:p>
                      <a:endParaRPr lang="ru-RU" sz="15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1435" marR="51435"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Segoe UI" charset="0"/>
                          <a:ea typeface="Segoe UI" charset="0"/>
                          <a:cs typeface="Segoe UI" charset="0"/>
                        </a:rPr>
                        <a:t>Доля в ВВП, % </a:t>
                      </a:r>
                    </a:p>
                  </a:txBody>
                  <a:tcPr marL="51435" marR="51435"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Segoe UI" charset="0"/>
                          <a:ea typeface="Segoe UI" charset="0"/>
                          <a:cs typeface="Segoe UI" charset="0"/>
                        </a:rPr>
                        <a:t>На душу населения в долл. по ППС</a:t>
                      </a:r>
                    </a:p>
                  </a:txBody>
                  <a:tcPr marL="51435" marR="51435"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3664">
                <a:tc>
                  <a:txBody>
                    <a:bodyPr/>
                    <a:lstStyle/>
                    <a:p>
                      <a:r>
                        <a:rPr lang="ru-RU" sz="1500" dirty="0">
                          <a:latin typeface="Segoe UI" charset="0"/>
                          <a:ea typeface="Segoe UI" charset="0"/>
                          <a:cs typeface="Segoe UI" charset="0"/>
                        </a:rPr>
                        <a:t>Страны Западной Европы</a:t>
                      </a:r>
                      <a:br>
                        <a:rPr lang="ru-RU" sz="1500" dirty="0">
                          <a:latin typeface="Segoe UI" charset="0"/>
                          <a:ea typeface="Segoe UI" charset="0"/>
                          <a:cs typeface="Segoe UI" charset="0"/>
                        </a:rPr>
                      </a:br>
                      <a:r>
                        <a:rPr lang="ru-RU" sz="1500" dirty="0">
                          <a:latin typeface="Segoe UI" charset="0"/>
                          <a:ea typeface="Segoe UI" charset="0"/>
                          <a:cs typeface="Segoe UI" charset="0"/>
                        </a:rPr>
                        <a:t>(ЕС-18)</a:t>
                      </a:r>
                    </a:p>
                  </a:txBody>
                  <a:tcPr marL="51435" marR="51435"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Segoe UI" charset="0"/>
                          <a:ea typeface="Segoe UI" charset="0"/>
                          <a:cs typeface="Segoe UI" charset="0"/>
                        </a:rPr>
                        <a:t>7,9</a:t>
                      </a:r>
                    </a:p>
                  </a:txBody>
                  <a:tcPr marL="51435" marR="51435"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Segoe UI" charset="0"/>
                          <a:ea typeface="Segoe UI" charset="0"/>
                          <a:cs typeface="Segoe UI" charset="0"/>
                        </a:rPr>
                        <a:t>3100</a:t>
                      </a:r>
                    </a:p>
                  </a:txBody>
                  <a:tcPr marL="51435" marR="51435"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3608">
                <a:tc>
                  <a:txBody>
                    <a:bodyPr/>
                    <a:lstStyle/>
                    <a:p>
                      <a:r>
                        <a:rPr lang="ru-RU" sz="1500" dirty="0">
                          <a:latin typeface="Segoe UI" charset="0"/>
                          <a:ea typeface="Segoe UI" charset="0"/>
                          <a:cs typeface="Segoe UI" charset="0"/>
                        </a:rPr>
                        <a:t>Россия</a:t>
                      </a:r>
                    </a:p>
                  </a:txBody>
                  <a:tcPr marL="51435" marR="51435"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Segoe UI" charset="0"/>
                          <a:ea typeface="Segoe UI" charset="0"/>
                          <a:cs typeface="Segoe UI" charset="0"/>
                        </a:rPr>
                        <a:t>3,7</a:t>
                      </a:r>
                    </a:p>
                  </a:txBody>
                  <a:tcPr marL="51435" marR="51435"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Segoe UI" charset="0"/>
                          <a:ea typeface="Segoe UI" charset="0"/>
                          <a:cs typeface="Segoe UI" charset="0"/>
                        </a:rPr>
                        <a:t>958</a:t>
                      </a:r>
                    </a:p>
                  </a:txBody>
                  <a:tcPr marL="51435" marR="51435"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1658893" y="1951505"/>
          <a:ext cx="5724794" cy="235744"/>
        </p:xfrm>
        <a:graphic>
          <a:graphicData uri="http://schemas.openxmlformats.org/drawingml/2006/table">
            <a:tbl>
              <a:tblPr/>
              <a:tblGrid>
                <a:gridCol w="57247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32172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Segoe UI" charset="0"/>
                          <a:ea typeface="Segoe UI" charset="0"/>
                          <a:cs typeface="Segoe UI" charset="0"/>
                        </a:rPr>
                        <a:t>Государственные расходы на здравоохранение в 2014 г. </a:t>
                      </a:r>
                    </a:p>
                  </a:txBody>
                  <a:tcPr marL="5358" marR="5358" marT="7144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3" name="Прямоугольник 6"/>
          <p:cNvSpPr>
            <a:spLocks noChangeArrowheads="1"/>
          </p:cNvSpPr>
          <p:nvPr/>
        </p:nvSpPr>
        <p:spPr bwMode="auto">
          <a:xfrm>
            <a:off x="1913752" y="4230765"/>
            <a:ext cx="3583052" cy="22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5435" tIns="32717" rIns="65435" bIns="32717">
            <a:spAutoFit/>
          </a:bodyPr>
          <a:lstStyle/>
          <a:p>
            <a:pPr defTabSz="654294" fontAlgn="base">
              <a:spcBef>
                <a:spcPct val="0"/>
              </a:spcBef>
              <a:spcAft>
                <a:spcPct val="0"/>
              </a:spcAft>
            </a:pPr>
            <a:r>
              <a:rPr lang="ru-RU" sz="1055" dirty="0">
                <a:solidFill>
                  <a:prstClr val="black"/>
                </a:solidFill>
                <a:latin typeface="Helvetica Light"/>
                <a:cs typeface="Arial" charset="0"/>
              </a:rPr>
              <a:t>Источники:</a:t>
            </a:r>
            <a:r>
              <a:rPr lang="en-US" sz="1055" dirty="0">
                <a:solidFill>
                  <a:prstClr val="black"/>
                </a:solidFill>
                <a:latin typeface="Helvetica Light"/>
                <a:cs typeface="Arial" charset="0"/>
              </a:rPr>
              <a:t> WHO, European Health for All Database</a:t>
            </a:r>
            <a:r>
              <a:rPr lang="ru-RU" sz="1055" dirty="0">
                <a:solidFill>
                  <a:prstClr val="black"/>
                </a:solidFill>
                <a:latin typeface="Helvetica Light"/>
                <a:cs typeface="Arial" charset="0"/>
              </a:rPr>
              <a:t>.</a:t>
            </a:r>
            <a:endParaRPr lang="en-US" sz="1055" dirty="0">
              <a:solidFill>
                <a:prstClr val="black"/>
              </a:solidFill>
              <a:latin typeface="Helvetica Light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939417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6F1939-3714-4291-AA9A-4549A84571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437" y="321617"/>
            <a:ext cx="8666017" cy="580103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пенсионного возраста и миграционный приток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компенсируют риски потери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численности рабочей силы. В 2028 г. мигранты дадут прирост рабочей силы на 1,44 млн человек</a:t>
            </a:r>
            <a:endParaRPr lang="ru-RU" sz="1600" dirty="0"/>
          </a:p>
        </p:txBody>
      </p:sp>
      <p:graphicFrame>
        <p:nvGraphicFramePr>
          <p:cNvPr id="16" name="Объект 15">
            <a:extLst>
              <a:ext uri="{FF2B5EF4-FFF2-40B4-BE49-F238E27FC236}">
                <a16:creationId xmlns:a16="http://schemas.microsoft.com/office/drawing/2014/main" id="{28C91926-A37A-4BCE-880F-C3A07213841C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106366048"/>
              </p:ext>
            </p:extLst>
          </p:nvPr>
        </p:nvGraphicFramePr>
        <p:xfrm>
          <a:off x="250039" y="804499"/>
          <a:ext cx="8666017" cy="3150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53B5993E-3DD7-4B97-AB58-41DC74A3CB0B}"/>
              </a:ext>
            </a:extLst>
          </p:cNvPr>
          <p:cNvSpPr txBox="1"/>
          <p:nvPr/>
        </p:nvSpPr>
        <p:spPr>
          <a:xfrm>
            <a:off x="463930" y="4015355"/>
            <a:ext cx="84430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  <a:sym typeface="Helvetica Light"/>
              </a:rPr>
              <a:t>Примечание к рисунку: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  <a:sym typeface="Helvetica Light"/>
              </a:rPr>
              <a:t>Нас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  <a:sym typeface="Helvetica Light"/>
              </a:rPr>
              <a:t>– все население в трудоспособных возрастах,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  <a:sym typeface="Helvetica Light"/>
              </a:rPr>
              <a:t>старый ПВ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  <a:sym typeface="Helvetica Light"/>
              </a:rPr>
              <a:t>– старый пенсионный возраст,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  <a:sym typeface="Helvetica Light"/>
              </a:rPr>
              <a:t>новый ПВ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  <a:sym typeface="Helvetica Light"/>
              </a:rPr>
              <a:t>– новый пенсионный возраст,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  <a:sym typeface="Helvetica Light"/>
              </a:rPr>
              <a:t>без </a:t>
            </a:r>
            <a:r>
              <a:rPr kumimoji="0" lang="ru-RU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  <a:sym typeface="Helvetica Light"/>
              </a:rPr>
              <a:t>мигр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  <a:sym typeface="Helvetica Light"/>
              </a:rPr>
              <a:t>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  <a:sym typeface="Helvetica Light"/>
              </a:rPr>
              <a:t>– прогноз без миграции.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365719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6FED1B1-DCB3-4A08-9B93-B39EFA4F0C49}" type="slidenum">
              <a:rPr kumimoji="0" lang="ru-RU" sz="900" b="0" i="0" u="none" strike="noStrike" kern="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  <a:sym typeface="Helvetica Light"/>
              </a:rPr>
              <a:pPr marL="0" marR="0" lvl="0" indent="0" algn="r" defTabSz="365719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ru-RU" sz="9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  <a:sym typeface="Helvetica Light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1A330CD-1B14-49F7-BD2B-F7E19BE3DD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6797" y="66313"/>
            <a:ext cx="235640" cy="235640"/>
          </a:xfrm>
          <a:prstGeom prst="rect">
            <a:avLst/>
          </a:prstGeom>
        </p:spPr>
      </p:pic>
      <p:sp>
        <p:nvSpPr>
          <p:cNvPr id="9" name="Номер слайда 1">
            <a:extLst>
              <a:ext uri="{FF2B5EF4-FFF2-40B4-BE49-F238E27FC236}">
                <a16:creationId xmlns:a16="http://schemas.microsoft.com/office/drawing/2014/main" id="{5DF9AB76-196C-4E30-BC9E-0DE76425C027}"/>
              </a:ext>
            </a:extLst>
          </p:cNvPr>
          <p:cNvSpPr txBox="1">
            <a:spLocks/>
          </p:cNvSpPr>
          <p:nvPr/>
        </p:nvSpPr>
        <p:spPr>
          <a:xfrm>
            <a:off x="470791" y="68305"/>
            <a:ext cx="2162702" cy="233648"/>
          </a:xfrm>
          <a:prstGeom prst="rect">
            <a:avLst/>
          </a:prstGeom>
          <a:ln w="12700">
            <a:miter lim="400000"/>
          </a:ln>
        </p:spPr>
        <p:txBody>
          <a:bodyPr wrap="none" lIns="31874" tIns="31874" rIns="31874" bIns="31874">
            <a:spAutoFit/>
          </a:bodyPr>
          <a:lstStyle>
            <a:defPPr marL="0" marR="0" indent="0" algn="l" defTabSz="572429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1pPr>
            <a:lvl2pPr marL="0" marR="0" indent="143114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2pPr>
            <a:lvl3pPr marL="0" marR="0" indent="286215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3pPr>
            <a:lvl4pPr marL="0" marR="0" indent="429318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4pPr>
            <a:lvl5pPr marL="0" marR="0" indent="572429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5pPr>
            <a:lvl6pPr marL="0" marR="0" indent="715528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6pPr>
            <a:lvl7pPr marL="0" marR="0" indent="858638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7pPr>
            <a:lvl8pPr marL="0" marR="0" indent="1001741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8pPr>
            <a:lvl9pPr marL="0" marR="0" indent="1144849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9pPr>
          </a:lstStyle>
          <a:p>
            <a:pPr marL="0" marR="0" lvl="0" indent="0" algn="l" defTabSz="365719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102D69"/>
                </a:solidFill>
                <a:effectLst/>
                <a:uLnTx/>
                <a:uFillTx/>
                <a:latin typeface="DIN Pro Regular" panose="020B0504020101020102" pitchFamily="34" charset="0"/>
                <a:ea typeface="+mj-ea"/>
                <a:cs typeface="DIN Pro Regular" panose="020B0504020101020102" pitchFamily="34" charset="0"/>
                <a:sym typeface="Helvetica Light"/>
              </a:rPr>
              <a:t>Высшая школа экономики, 2020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3F659F4-5E51-4EF8-8191-2B2ACBA9B9A5}"/>
              </a:ext>
            </a:extLst>
          </p:cNvPr>
          <p:cNvSpPr txBox="1"/>
          <p:nvPr/>
        </p:nvSpPr>
        <p:spPr>
          <a:xfrm>
            <a:off x="2552751" y="4598745"/>
            <a:ext cx="43348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/>
              <a:t>Источник: прогнозы Института демографии </a:t>
            </a:r>
            <a:r>
              <a:rPr lang="ru-RU" sz="1400" dirty="0" err="1"/>
              <a:t>НИУ</a:t>
            </a:r>
            <a:r>
              <a:rPr lang="ru-RU" sz="1400" dirty="0"/>
              <a:t> ВШЭ</a:t>
            </a:r>
          </a:p>
        </p:txBody>
      </p:sp>
    </p:spTree>
    <p:extLst>
      <p:ext uri="{BB962C8B-B14F-4D97-AF65-F5344CB8AC3E}">
        <p14:creationId xmlns:p14="http://schemas.microsoft.com/office/powerpoint/2010/main" val="29008053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29B0F9-E33E-4364-B3CE-3904E1F284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527" y="350944"/>
            <a:ext cx="8693727" cy="828927"/>
          </a:xfrm>
        </p:spPr>
        <p:txBody>
          <a:bodyPr>
            <a:no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rPr>
              <a:t>В обеспечение роста численности населения максимальный вклад внесут</a:t>
            </a:r>
            <a:br>
              <a:rPr kumimoji="0" lang="ru-RU" sz="2000" b="1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rPr>
            </a:br>
            <a:r>
              <a:rPr kumimoji="0" lang="ru-RU" sz="2000" b="1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rPr>
              <a:t> рост ожидаемой продолжительности жизни и </a:t>
            </a:r>
            <a:r>
              <a:rPr kumimoji="0" lang="ru-RU" sz="2000" b="1" i="0" u="none" strike="noStrike" cap="none" spc="0" normalizeH="0" baseline="0" dirty="0">
                <a:ln>
                  <a:noFill/>
                </a:ln>
                <a:solidFill>
                  <a:srgbClr val="C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rPr>
              <a:t>миграция   </a:t>
            </a:r>
            <a:br>
              <a:rPr kumimoji="0" lang="ru-RU" sz="2000" b="1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rPr>
            </a:b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A2085C3-A85D-489E-9BA4-CDABE07CDA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92321" y="1060074"/>
            <a:ext cx="4274588" cy="3707189"/>
          </a:xfrm>
        </p:spPr>
        <p:txBody>
          <a:bodyPr>
            <a:normAutofit/>
          </a:bodyPr>
          <a:lstStyle/>
          <a:p>
            <a:pPr marL="0" indent="0">
              <a:spcBef>
                <a:spcPts val="900"/>
              </a:spcBef>
              <a:buNone/>
            </a:pP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Диагностика для миграционной политики: </a:t>
            </a:r>
          </a:p>
          <a:p>
            <a:pPr marL="0" indent="0">
              <a:spcBef>
                <a:spcPts val="900"/>
              </a:spcBef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(1) При существующей естественной убыли населения для стабилизации численности населения миграционный прирост должен быть на уровне 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300- 350 тыс.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 в год. </a:t>
            </a:r>
          </a:p>
          <a:p>
            <a:pPr marL="0" indent="0">
              <a:spcBef>
                <a:spcPts val="900"/>
              </a:spcBef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(2) В последние годы миграционный прирост в России ниже указанной величины. В 2020 г. из-за пандемии </a:t>
            </a:r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COVID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 составит</a:t>
            </a:r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оценкам Института демографии НИУ ВШЭ,  порядка 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80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тыс. чел.</a:t>
            </a:r>
          </a:p>
          <a:p>
            <a:pPr marL="0" indent="0" algn="just">
              <a:spcBef>
                <a:spcPts val="900"/>
              </a:spcBef>
              <a:buNone/>
            </a:pP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(3) Сегодня уровень иммиграции в России заметно ниже, чем в странах, решающих проблемы роста населения в условиях естественной убыли за счет миграции путем активной иммиграционной политики (Австралия, Канада, США).</a:t>
            </a:r>
            <a:endParaRPr lang="ru-RU" dirty="0"/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C2CEA1B0-91DE-4D98-B84E-8FFB123CC8FB}"/>
              </a:ext>
            </a:extLst>
          </p:cNvPr>
          <p:cNvGraphicFramePr>
            <a:graphicFrameLocks noGrp="1"/>
          </p:cNvGraphicFramePr>
          <p:nvPr>
            <p:ph sz="half" idx="1"/>
          </p:nvPr>
        </p:nvGraphicFramePr>
        <p:xfrm>
          <a:off x="240665" y="1060075"/>
          <a:ext cx="3886199" cy="17508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id="{D8D682C8-540D-4845-B4E8-4CBE332F9EE4}"/>
              </a:ext>
            </a:extLst>
          </p:cNvPr>
          <p:cNvGraphicFramePr>
            <a:graphicFrameLocks/>
          </p:cNvGraphicFramePr>
          <p:nvPr/>
        </p:nvGraphicFramePr>
        <p:xfrm>
          <a:off x="240665" y="2810919"/>
          <a:ext cx="3886200" cy="21346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9FEED22A-57B4-4B51-9F0A-D678A925E485}"/>
              </a:ext>
            </a:extLst>
          </p:cNvPr>
          <p:cNvSpPr txBox="1"/>
          <p:nvPr/>
        </p:nvSpPr>
        <p:spPr>
          <a:xfrm>
            <a:off x="2164536" y="1530796"/>
            <a:ext cx="187583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defTabSz="685800" hangingPunct="1"/>
            <a:r>
              <a:rPr lang="ru-RU" sz="900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Необходимый минимум - 300 тыс.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D1B1-DCB3-4A08-9B93-B39EFA4F0C49}" type="slidenum">
              <a:rPr lang="ru-RU" smtClean="0"/>
              <a:t>17</a:t>
            </a:fld>
            <a:endParaRPr lang="ru-RU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1A330CD-1B14-49F7-BD2B-F7E19BE3DD8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6797" y="66313"/>
            <a:ext cx="235640" cy="235640"/>
          </a:xfrm>
          <a:prstGeom prst="rect">
            <a:avLst/>
          </a:prstGeom>
        </p:spPr>
      </p:pic>
      <p:sp>
        <p:nvSpPr>
          <p:cNvPr id="12" name="Номер слайда 1">
            <a:extLst>
              <a:ext uri="{FF2B5EF4-FFF2-40B4-BE49-F238E27FC236}">
                <a16:creationId xmlns:a16="http://schemas.microsoft.com/office/drawing/2014/main" id="{5DF9AB76-196C-4E30-BC9E-0DE76425C027}"/>
              </a:ext>
            </a:extLst>
          </p:cNvPr>
          <p:cNvSpPr txBox="1">
            <a:spLocks/>
          </p:cNvSpPr>
          <p:nvPr/>
        </p:nvSpPr>
        <p:spPr>
          <a:xfrm>
            <a:off x="470791" y="68305"/>
            <a:ext cx="2162702" cy="233648"/>
          </a:xfrm>
          <a:prstGeom prst="rect">
            <a:avLst/>
          </a:prstGeom>
          <a:ln w="12700">
            <a:miter lim="400000"/>
          </a:ln>
        </p:spPr>
        <p:txBody>
          <a:bodyPr wrap="none" lIns="31874" tIns="31874" rIns="31874" bIns="31874">
            <a:spAutoFit/>
          </a:bodyPr>
          <a:lstStyle>
            <a:defPPr marL="0" marR="0" indent="0" algn="l" defTabSz="572429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1pPr>
            <a:lvl2pPr marL="0" marR="0" indent="143114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2pPr>
            <a:lvl3pPr marL="0" marR="0" indent="286215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3pPr>
            <a:lvl4pPr marL="0" marR="0" indent="429318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4pPr>
            <a:lvl5pPr marL="0" marR="0" indent="572429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5pPr>
            <a:lvl6pPr marL="0" marR="0" indent="715528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6pPr>
            <a:lvl7pPr marL="0" marR="0" indent="858638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7pPr>
            <a:lvl8pPr marL="0" marR="0" indent="1001741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8pPr>
            <a:lvl9pPr marL="0" marR="0" indent="1144849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9pPr>
          </a:lstStyle>
          <a:p>
            <a:pPr algn="l"/>
            <a:r>
              <a:rPr lang="ru-RU" dirty="0">
                <a:solidFill>
                  <a:srgbClr val="102D69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Высшая школа экономики, 2020</a:t>
            </a:r>
          </a:p>
        </p:txBody>
      </p:sp>
    </p:spTree>
    <p:extLst>
      <p:ext uri="{BB962C8B-B14F-4D97-AF65-F5344CB8AC3E}">
        <p14:creationId xmlns:p14="http://schemas.microsoft.com/office/powerpoint/2010/main" val="19733033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A0021194-2C38-409A-BFE9-68E174B70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455" y="247480"/>
            <a:ext cx="8754061" cy="714102"/>
          </a:xfrm>
        </p:spPr>
        <p:txBody>
          <a:bodyPr>
            <a:normAutofit/>
          </a:bodyPr>
          <a:lstStyle/>
          <a:p>
            <a:pPr algn="just"/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Россия является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одним из мировых лидеров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численности трудовых мигрантов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5FB7F56-5CC2-4949-BA29-C4CEDEF7BE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89121" y="950548"/>
            <a:ext cx="4675129" cy="4065310"/>
          </a:xfrm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2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Диагностика: </a:t>
            </a:r>
          </a:p>
          <a:p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 2019 г. на миграционный учет с целью работы было поставлено почти 5,5 млн трудовых мигрантов. Из них оформили патент 1,8 млн, разрешения на работу – 127 тыс. С учетом незаконных мигрантов число трудовых мигрантов по разным оценкам увеличивается на 1-2 млн человек. </a:t>
            </a:r>
          </a:p>
          <a:p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Трудовые мигранты в РФ в 2019 г. составляли: примерно от 6% от общей численности занятых  в январе-марте до 8% в летние месяцы (с учетом незаконной составляющей – до 9% и более).</a:t>
            </a:r>
          </a:p>
          <a:p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Почти 60% трудовых мигрантов прибывают из двух стран: Узбекистан и Таджикистан,</a:t>
            </a:r>
            <a:r>
              <a:rPr lang="en-GB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18% </a:t>
            </a: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</a:t>
            </a:r>
            <a:r>
              <a:rPr lang="en-GB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 стран ЕАЭС, 15% из других стран СНГ, остальные – из иных стран. </a:t>
            </a:r>
          </a:p>
          <a:p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Большая часть трудовых мигрантов (60%) сосредоточена в Москве и Московской области, в Санкт-Петербурге и Ленинградской области.</a:t>
            </a:r>
          </a:p>
          <a:p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Трудовые мигранты заняли преимущественно позиции неквалифицированных работников и квалифицированных рабочих в строительстве, ЖКХ, на транспорте, и работников сферы обслуживания и торговли</a:t>
            </a:r>
          </a:p>
          <a:p>
            <a:pPr marL="0" indent="0">
              <a:buNone/>
            </a:pP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Источник: оценки Денисенко </a:t>
            </a:r>
            <a:r>
              <a:rPr lang="ru-RU" sz="1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М.Б</a:t>
            </a: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endParaRPr lang="ru-RU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Объект 9">
            <a:extLst>
              <a:ext uri="{FF2B5EF4-FFF2-40B4-BE49-F238E27FC236}">
                <a16:creationId xmlns:a16="http://schemas.microsoft.com/office/drawing/2014/main" id="{EB0ED06F-CD21-481C-8493-D702C162C12E}"/>
              </a:ext>
            </a:extLst>
          </p:cNvPr>
          <p:cNvGraphicFramePr>
            <a:graphicFrameLocks noGrp="1"/>
          </p:cNvGraphicFramePr>
          <p:nvPr>
            <p:ph sz="half" idx="1"/>
          </p:nvPr>
        </p:nvGraphicFramePr>
        <p:xfrm>
          <a:off x="89107" y="975605"/>
          <a:ext cx="3886200" cy="40580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7006850" y="4779646"/>
            <a:ext cx="2057400" cy="273844"/>
          </a:xfrm>
        </p:spPr>
        <p:txBody>
          <a:bodyPr/>
          <a:lstStyle/>
          <a:p>
            <a:fld id="{E6FED1B1-DCB3-4A08-9B93-B39EFA4F0C49}" type="slidenum">
              <a:rPr lang="ru-RU" smtClean="0"/>
              <a:t>18</a:t>
            </a:fld>
            <a:endParaRPr lang="ru-RU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1A330CD-1B14-49F7-BD2B-F7E19BE3DD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6797" y="66313"/>
            <a:ext cx="235640" cy="235640"/>
          </a:xfrm>
          <a:prstGeom prst="rect">
            <a:avLst/>
          </a:prstGeom>
        </p:spPr>
      </p:pic>
      <p:sp>
        <p:nvSpPr>
          <p:cNvPr id="11" name="Номер слайда 1">
            <a:extLst>
              <a:ext uri="{FF2B5EF4-FFF2-40B4-BE49-F238E27FC236}">
                <a16:creationId xmlns:a16="http://schemas.microsoft.com/office/drawing/2014/main" id="{5DF9AB76-196C-4E30-BC9E-0DE76425C027}"/>
              </a:ext>
            </a:extLst>
          </p:cNvPr>
          <p:cNvSpPr txBox="1">
            <a:spLocks/>
          </p:cNvSpPr>
          <p:nvPr/>
        </p:nvSpPr>
        <p:spPr>
          <a:xfrm>
            <a:off x="470791" y="68305"/>
            <a:ext cx="2162702" cy="233648"/>
          </a:xfrm>
          <a:prstGeom prst="rect">
            <a:avLst/>
          </a:prstGeom>
          <a:ln w="12700">
            <a:miter lim="400000"/>
          </a:ln>
        </p:spPr>
        <p:txBody>
          <a:bodyPr wrap="none" lIns="31874" tIns="31874" rIns="31874" bIns="31874">
            <a:spAutoFit/>
          </a:bodyPr>
          <a:lstStyle>
            <a:defPPr marL="0" marR="0" indent="0" algn="l" defTabSz="572429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1pPr>
            <a:lvl2pPr marL="0" marR="0" indent="143114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2pPr>
            <a:lvl3pPr marL="0" marR="0" indent="286215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3pPr>
            <a:lvl4pPr marL="0" marR="0" indent="429318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4pPr>
            <a:lvl5pPr marL="0" marR="0" indent="572429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5pPr>
            <a:lvl6pPr marL="0" marR="0" indent="715528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6pPr>
            <a:lvl7pPr marL="0" marR="0" indent="858638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7pPr>
            <a:lvl8pPr marL="0" marR="0" indent="1001741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8pPr>
            <a:lvl9pPr marL="0" marR="0" indent="1144849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9pPr>
          </a:lstStyle>
          <a:p>
            <a:pPr algn="l"/>
            <a:r>
              <a:rPr lang="ru-RU" dirty="0">
                <a:solidFill>
                  <a:srgbClr val="102D69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Высшая школа экономики, 2020</a:t>
            </a:r>
          </a:p>
        </p:txBody>
      </p:sp>
    </p:spTree>
    <p:extLst>
      <p:ext uri="{BB962C8B-B14F-4D97-AF65-F5344CB8AC3E}">
        <p14:creationId xmlns:p14="http://schemas.microsoft.com/office/powerpoint/2010/main" val="39022926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B9D0B18D-6E2F-4CDB-B596-26008D88C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472" y="324797"/>
            <a:ext cx="8626280" cy="507821"/>
          </a:xfrm>
        </p:spPr>
        <p:txBody>
          <a:bodyPr>
            <a:noAutofit/>
          </a:bodyPr>
          <a:lstStyle/>
          <a:p>
            <a:pPr algn="ctr"/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Какие меры политики улучшат миграционный поток 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8F5002D6-D36F-44BE-B39E-3D3A15E8BF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65471" y="848372"/>
            <a:ext cx="8626281" cy="3923071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ru-RU" sz="12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Проблемы:</a:t>
            </a:r>
          </a:p>
          <a:p>
            <a:pPr algn="just"/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Новые, постсоветские поколения мигрантов, особенно из Центральной Азии и Закавказья, отличаются невысоким уровнем образования, низкой квалификацией, иными формами поведения по сравнению с мигрантами старших поколений из стран этого региона. Это способствует сохранению, а в период экономического спада – нарастанию </a:t>
            </a:r>
            <a:r>
              <a:rPr lang="ru-RU" sz="1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мигрантофобских</a:t>
            </a: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настроений и социальной напряженности в российском обществе.</a:t>
            </a:r>
          </a:p>
          <a:p>
            <a:pPr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Работодатели недовольны бюрократией оформления и отчетности, а также короткими сроками заключаемых с мигрантами договоров (Опрос работодателей НИУ ВШЭ, 2017).</a:t>
            </a:r>
          </a:p>
          <a:p>
            <a:pPr marL="0" indent="0" algn="just">
              <a:spcBef>
                <a:spcPts val="900"/>
              </a:spcBef>
              <a:buNone/>
            </a:pPr>
            <a:r>
              <a:rPr lang="ru-RU" sz="12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Предлагаем дополнительные меры по регулированию трудовой миграции: </a:t>
            </a:r>
          </a:p>
          <a:p>
            <a:pPr>
              <a:spcBef>
                <a:spcPts val="450"/>
              </a:spcBef>
              <a:buAutoNum type="arabicParenBoth"/>
            </a:pP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предоставление бессрочного вида на жительство высококвалифицированным специалистам (</a:t>
            </a:r>
            <a:r>
              <a:rPr lang="ru-RU" sz="1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ВКС</a:t>
            </a: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и членам их семей. </a:t>
            </a:r>
            <a:r>
              <a:rPr lang="ru-RU" sz="1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ВКС</a:t>
            </a: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является единственной группой постоянных мигрантов, которые получают вид на жительство с ограниченным сроком действия (3 года), а члены их семей обязаны получать разрешение на работу при трудоустройстве; </a:t>
            </a:r>
          </a:p>
          <a:p>
            <a:pPr>
              <a:spcBef>
                <a:spcPts val="450"/>
              </a:spcBef>
              <a:buAutoNum type="arabicParenBoth"/>
            </a:pP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дальнейшее стимулирование учебной миграции из-за рубежа как источника формирования мигрантов с высоким уровнем квалификации, интегрированных в российское общество; </a:t>
            </a:r>
          </a:p>
          <a:p>
            <a:pPr algn="just">
              <a:spcBef>
                <a:spcPts val="450"/>
              </a:spcBef>
              <a:buAutoNum type="arabicParenBoth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 длительности трудовых договоров (сейчас преимущественно1 год)  иностранных работников, востребованных на  российском рынке  труда; </a:t>
            </a:r>
          </a:p>
          <a:p>
            <a:pPr algn="just">
              <a:spcBef>
                <a:spcPts val="450"/>
              </a:spcBef>
              <a:buAutoNum type="arabicParenBoth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создание программ привлечения квалифицированных работников по отдельным профессиям, дефицитным и востребованным на российском рынке труда с возможностями переподготовки и обучения (например, врачи, инженеры, социальные работники, медицинские сестры, сельскохозяйственные рабочие и пр.); </a:t>
            </a:r>
          </a:p>
          <a:p>
            <a:pPr algn="just">
              <a:spcBef>
                <a:spcPts val="450"/>
              </a:spcBef>
              <a:buAutoNum type="arabicParenBoth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внедрение  механизмов организованного набора иностранных работников невысокой квалификации; </a:t>
            </a:r>
          </a:p>
          <a:p>
            <a:pPr algn="just">
              <a:spcBef>
                <a:spcPts val="450"/>
              </a:spcBef>
              <a:buAutoNum type="arabicParenBoth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развитие программ профессиональной подготовки и переподготовки потенциальных мигрантов в основных странах – источниках трудовой миграции, а также в России;  </a:t>
            </a:r>
            <a:endParaRPr lang="ru-RU" sz="1050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965950" y="4792807"/>
            <a:ext cx="2057400" cy="273844"/>
          </a:xfrm>
        </p:spPr>
        <p:txBody>
          <a:bodyPr/>
          <a:lstStyle/>
          <a:p>
            <a:fld id="{E6FED1B1-DCB3-4A08-9B93-B39EFA4F0C49}" type="slidenum">
              <a:rPr lang="ru-RU" smtClean="0"/>
              <a:t>19</a:t>
            </a:fld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1A330CD-1B14-49F7-BD2B-F7E19BE3DD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6797" y="66313"/>
            <a:ext cx="235640" cy="235640"/>
          </a:xfrm>
          <a:prstGeom prst="rect">
            <a:avLst/>
          </a:prstGeom>
        </p:spPr>
      </p:pic>
      <p:sp>
        <p:nvSpPr>
          <p:cNvPr id="8" name="Номер слайда 1">
            <a:extLst>
              <a:ext uri="{FF2B5EF4-FFF2-40B4-BE49-F238E27FC236}">
                <a16:creationId xmlns:a16="http://schemas.microsoft.com/office/drawing/2014/main" id="{5DF9AB76-196C-4E30-BC9E-0DE76425C027}"/>
              </a:ext>
            </a:extLst>
          </p:cNvPr>
          <p:cNvSpPr txBox="1">
            <a:spLocks/>
          </p:cNvSpPr>
          <p:nvPr/>
        </p:nvSpPr>
        <p:spPr>
          <a:xfrm>
            <a:off x="470791" y="68305"/>
            <a:ext cx="2162702" cy="233648"/>
          </a:xfrm>
          <a:prstGeom prst="rect">
            <a:avLst/>
          </a:prstGeom>
          <a:ln w="12700">
            <a:miter lim="400000"/>
          </a:ln>
        </p:spPr>
        <p:txBody>
          <a:bodyPr wrap="none" lIns="31874" tIns="31874" rIns="31874" bIns="31874">
            <a:spAutoFit/>
          </a:bodyPr>
          <a:lstStyle>
            <a:defPPr marL="0" marR="0" indent="0" algn="l" defTabSz="572429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1pPr>
            <a:lvl2pPr marL="0" marR="0" indent="143114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2pPr>
            <a:lvl3pPr marL="0" marR="0" indent="286215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3pPr>
            <a:lvl4pPr marL="0" marR="0" indent="429318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4pPr>
            <a:lvl5pPr marL="0" marR="0" indent="572429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5pPr>
            <a:lvl6pPr marL="0" marR="0" indent="715528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6pPr>
            <a:lvl7pPr marL="0" marR="0" indent="858638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7pPr>
            <a:lvl8pPr marL="0" marR="0" indent="1001741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8pPr>
            <a:lvl9pPr marL="0" marR="0" indent="1144849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9pPr>
          </a:lstStyle>
          <a:p>
            <a:pPr algn="l"/>
            <a:r>
              <a:rPr lang="ru-RU" dirty="0">
                <a:solidFill>
                  <a:srgbClr val="102D69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Высшая школа экономики, 2020</a:t>
            </a:r>
          </a:p>
        </p:txBody>
      </p:sp>
    </p:spTree>
    <p:extLst>
      <p:ext uri="{BB962C8B-B14F-4D97-AF65-F5344CB8AC3E}">
        <p14:creationId xmlns:p14="http://schemas.microsoft.com/office/powerpoint/2010/main" val="36769243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39329" y="1887792"/>
            <a:ext cx="9222658" cy="2644877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002060"/>
                </a:solidFill>
              </a:rPr>
              <a:t>  </a:t>
            </a:r>
            <a:r>
              <a:rPr lang="ru-RU" sz="2800" dirty="0">
                <a:solidFill>
                  <a:srgbClr val="002060"/>
                </a:solidFill>
              </a:rPr>
              <a:t>2.обеспечение темпа устойчивого роста доходов населения и уровня пенсионного обеспечения не ниже инфляции и снижение уровня бедности в два раза по сравнению с показателем 2017 года</a:t>
            </a:r>
            <a:br>
              <a:rPr lang="ru-RU" sz="2800" dirty="0">
                <a:solidFill>
                  <a:srgbClr val="002060"/>
                </a:solidFill>
              </a:rPr>
            </a:br>
            <a:br>
              <a:rPr lang="ru-RU" sz="2800" dirty="0">
                <a:solidFill>
                  <a:srgbClr val="002060"/>
                </a:solidFill>
              </a:rPr>
            </a:br>
            <a:endParaRPr lang="ru-RU" sz="2800" dirty="0">
              <a:solidFill>
                <a:srgbClr val="00206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879771" y="4767267"/>
            <a:ext cx="2133600" cy="273844"/>
          </a:xfrm>
        </p:spPr>
        <p:txBody>
          <a:bodyPr/>
          <a:lstStyle/>
          <a:p>
            <a:pPr>
              <a:defRPr/>
            </a:pPr>
            <a:fld id="{7F55821B-5995-4DCE-ADA5-6B737B723834}" type="slidenum">
              <a:rPr lang="en-US" sz="900" smtClean="0"/>
              <a:pPr>
                <a:defRPr/>
              </a:pPr>
              <a:t>20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18720213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DCA77E13-2D8D-4D13-93ED-7675953FD3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Три ключевых тезиса   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D12209E-07F2-41E3-9128-E2BB572121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3746F-347D-41AB-8708-FCE031CE8C1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7" name="Схема 6">
            <a:extLst>
              <a:ext uri="{FF2B5EF4-FFF2-40B4-BE49-F238E27FC236}">
                <a16:creationId xmlns:a16="http://schemas.microsoft.com/office/drawing/2014/main" id="{61128901-3925-469C-804E-BA54C0F71B7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22973544"/>
              </p:ext>
            </p:extLst>
          </p:nvPr>
        </p:nvGraphicFramePr>
        <p:xfrm>
          <a:off x="0" y="1063229"/>
          <a:ext cx="9065342" cy="37766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1859A3A-53C1-4C24-9CB1-2FAD05FF3FF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6393" y="2519392"/>
            <a:ext cx="1494505" cy="1082787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3ECA0F17-18DC-437B-B8B4-810EDEB305B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3743" y="3663357"/>
            <a:ext cx="1677153" cy="1176484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FD4DAA6-EB37-4230-B37D-7F2E964C7A6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75068" y="1063229"/>
            <a:ext cx="1494505" cy="1394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80656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E6DD158A-E148-4CD2-B261-40EF9190C3F1}"/>
              </a:ext>
            </a:extLst>
          </p:cNvPr>
          <p:cNvSpPr/>
          <p:nvPr/>
        </p:nvSpPr>
        <p:spPr>
          <a:xfrm>
            <a:off x="5319251" y="-107968"/>
            <a:ext cx="4119715" cy="523220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r>
              <a:rPr lang="ru-RU" altLang="ru-RU" sz="2800" b="1" dirty="0">
                <a:solidFill>
                  <a:srgbClr val="102D69"/>
                </a:solidFill>
                <a:latin typeface="DINPro-Medium" panose="02000503030000020004" pitchFamily="50" charset="0"/>
                <a:cs typeface="Segoe UI" panose="020B0502040204020203" pitchFamily="34" charset="0"/>
              </a:rPr>
              <a:t> </a:t>
            </a:r>
            <a:r>
              <a:rPr lang="ru-RU" altLang="ru-RU" sz="1400" b="1" dirty="0">
                <a:solidFill>
                  <a:srgbClr val="102D69"/>
                </a:solidFill>
                <a:latin typeface="DINPro-Medium" panose="02000503030000020004" pitchFamily="50" charset="0"/>
                <a:cs typeface="Segoe UI" panose="020B0502040204020203" pitchFamily="34" charset="0"/>
              </a:rPr>
              <a:t>Расчеты </a:t>
            </a:r>
            <a:r>
              <a:rPr lang="ru-RU" altLang="ru-RU" sz="1400" b="1" dirty="0" err="1">
                <a:solidFill>
                  <a:srgbClr val="102D69"/>
                </a:solidFill>
                <a:latin typeface="DINPro-Medium" panose="02000503030000020004" pitchFamily="50" charset="0"/>
                <a:cs typeface="Segoe UI" panose="020B0502040204020203" pitchFamily="34" charset="0"/>
              </a:rPr>
              <a:t>Гимпельсона</a:t>
            </a:r>
            <a:r>
              <a:rPr lang="ru-RU" altLang="ru-RU" sz="1400" b="1" dirty="0">
                <a:solidFill>
                  <a:srgbClr val="102D69"/>
                </a:solidFill>
                <a:latin typeface="DINPro-Medium" panose="02000503030000020004" pitchFamily="50" charset="0"/>
                <a:cs typeface="Segoe UI" panose="020B0502040204020203" pitchFamily="34" charset="0"/>
              </a:rPr>
              <a:t> </a:t>
            </a:r>
            <a:r>
              <a:rPr lang="ru-RU" altLang="ru-RU" sz="1400" b="1" dirty="0" err="1">
                <a:solidFill>
                  <a:srgbClr val="102D69"/>
                </a:solidFill>
                <a:latin typeface="DINPro-Medium" panose="02000503030000020004" pitchFamily="50" charset="0"/>
                <a:cs typeface="Segoe UI" panose="020B0502040204020203" pitchFamily="34" charset="0"/>
              </a:rPr>
              <a:t>В.Е</a:t>
            </a:r>
            <a:r>
              <a:rPr lang="ru-RU" altLang="ru-RU" sz="1400" b="1" dirty="0">
                <a:solidFill>
                  <a:srgbClr val="102D69"/>
                </a:solidFill>
                <a:latin typeface="DINPro-Medium" panose="02000503030000020004" pitchFamily="50" charset="0"/>
                <a:cs typeface="Segoe UI" panose="020B0502040204020203" pitchFamily="34" charset="0"/>
              </a:rPr>
              <a:t>.     </a:t>
            </a:r>
          </a:p>
        </p:txBody>
      </p:sp>
      <p:sp>
        <p:nvSpPr>
          <p:cNvPr id="14" name="Номер слайда 1">
            <a:extLst>
              <a:ext uri="{FF2B5EF4-FFF2-40B4-BE49-F238E27FC236}">
                <a16:creationId xmlns:a16="http://schemas.microsoft.com/office/drawing/2014/main" id="{B6150B11-EBAB-417E-955B-386F6E55E63F}"/>
              </a:ext>
            </a:extLst>
          </p:cNvPr>
          <p:cNvSpPr txBox="1">
            <a:spLocks/>
          </p:cNvSpPr>
          <p:nvPr/>
        </p:nvSpPr>
        <p:spPr>
          <a:xfrm>
            <a:off x="8579300" y="4756210"/>
            <a:ext cx="138110" cy="233648"/>
          </a:xfrm>
          <a:prstGeom prst="rect">
            <a:avLst/>
          </a:prstGeom>
          <a:ln w="12700">
            <a:miter lim="400000"/>
          </a:ln>
        </p:spPr>
        <p:txBody>
          <a:bodyPr wrap="none" lIns="31874" tIns="31874" rIns="31874" bIns="31874">
            <a:spAutoFit/>
          </a:bodyPr>
          <a:lstStyle>
            <a:defPPr marL="0" marR="0" indent="0" algn="l" defTabSz="572429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1pPr>
            <a:lvl2pPr marL="0" marR="0" indent="143114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2pPr>
            <a:lvl3pPr marL="0" marR="0" indent="286215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3pPr>
            <a:lvl4pPr marL="0" marR="0" indent="429318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4pPr>
            <a:lvl5pPr marL="0" marR="0" indent="572429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5pPr>
            <a:lvl6pPr marL="0" marR="0" indent="715528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6pPr>
            <a:lvl7pPr marL="0" marR="0" indent="858638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7pPr>
            <a:lvl8pPr marL="0" marR="0" indent="1001741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8pPr>
            <a:lvl9pPr marL="0" marR="0" indent="1144849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9pPr>
          </a:lstStyle>
          <a:p>
            <a:pPr algn="l"/>
            <a:fld id="{86CB4B4D-7CA3-9044-876B-883B54F8677D}" type="slidenum">
              <a:rPr lang="ru-RU" smtClean="0">
                <a:solidFill>
                  <a:srgbClr val="102D69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pPr algn="l"/>
              <a:t>22</a:t>
            </a:fld>
            <a:endParaRPr lang="ru-RU" dirty="0">
              <a:solidFill>
                <a:srgbClr val="102D69"/>
              </a:solidFill>
              <a:latin typeface="DIN Pro Regular" panose="020B0504020101020102" pitchFamily="34" charset="0"/>
              <a:cs typeface="DIN Pro Regular" panose="020B0504020101020102" pitchFamily="34" charset="0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D1A330CD-1B14-49F7-BD2B-F7E19BE3DD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34617" y="39706"/>
            <a:ext cx="235640" cy="235640"/>
          </a:xfrm>
          <a:prstGeom prst="rect">
            <a:avLst/>
          </a:prstGeom>
        </p:spPr>
      </p:pic>
      <p:sp>
        <p:nvSpPr>
          <p:cNvPr id="16" name="Номер слайда 1">
            <a:extLst>
              <a:ext uri="{FF2B5EF4-FFF2-40B4-BE49-F238E27FC236}">
                <a16:creationId xmlns:a16="http://schemas.microsoft.com/office/drawing/2014/main" id="{5DF9AB76-196C-4E30-BC9E-0DE76425C027}"/>
              </a:ext>
            </a:extLst>
          </p:cNvPr>
          <p:cNvSpPr txBox="1">
            <a:spLocks/>
          </p:cNvSpPr>
          <p:nvPr/>
        </p:nvSpPr>
        <p:spPr>
          <a:xfrm>
            <a:off x="929620" y="86543"/>
            <a:ext cx="2162702" cy="233648"/>
          </a:xfrm>
          <a:prstGeom prst="rect">
            <a:avLst/>
          </a:prstGeom>
          <a:ln w="12700">
            <a:miter lim="400000"/>
          </a:ln>
        </p:spPr>
        <p:txBody>
          <a:bodyPr wrap="none" lIns="31874" tIns="31874" rIns="31874" bIns="31874">
            <a:spAutoFit/>
          </a:bodyPr>
          <a:lstStyle>
            <a:defPPr marL="0" marR="0" indent="0" algn="l" defTabSz="572429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1pPr>
            <a:lvl2pPr marL="0" marR="0" indent="143114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2pPr>
            <a:lvl3pPr marL="0" marR="0" indent="286215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3pPr>
            <a:lvl4pPr marL="0" marR="0" indent="429318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4pPr>
            <a:lvl5pPr marL="0" marR="0" indent="572429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5pPr>
            <a:lvl6pPr marL="0" marR="0" indent="715528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6pPr>
            <a:lvl7pPr marL="0" marR="0" indent="858638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7pPr>
            <a:lvl8pPr marL="0" marR="0" indent="1001741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8pPr>
            <a:lvl9pPr marL="0" marR="0" indent="1144849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9pPr>
          </a:lstStyle>
          <a:p>
            <a:pPr algn="l"/>
            <a:r>
              <a:rPr lang="ru-RU" dirty="0">
                <a:solidFill>
                  <a:srgbClr val="102D69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Высшая школа экономики, 2020</a:t>
            </a:r>
          </a:p>
        </p:txBody>
      </p:sp>
      <p:graphicFrame>
        <p:nvGraphicFramePr>
          <p:cNvPr id="2" name="Объект 3">
            <a:extLst>
              <a:ext uri="{FF2B5EF4-FFF2-40B4-BE49-F238E27FC236}">
                <a16:creationId xmlns:a16="http://schemas.microsoft.com/office/drawing/2014/main" id="{515211CF-739C-44A0-B4BD-24635115DAD0}"/>
              </a:ext>
            </a:extLst>
          </p:cNvPr>
          <p:cNvGraphicFramePr>
            <a:graphicFrameLocks/>
          </p:cNvGraphicFramePr>
          <p:nvPr/>
        </p:nvGraphicFramePr>
        <p:xfrm>
          <a:off x="-14474" y="1256901"/>
          <a:ext cx="6766118" cy="38386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9B6E0341-EA1D-41AB-B05A-E9309B3C9966}"/>
              </a:ext>
            </a:extLst>
          </p:cNvPr>
          <p:cNvSpPr txBox="1"/>
          <p:nvPr/>
        </p:nvSpPr>
        <p:spPr>
          <a:xfrm>
            <a:off x="6329444" y="1413088"/>
            <a:ext cx="266707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рынка труда 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стабильной численности занятых рынок труда  адаптируется к условиям развития изменением заработной платы.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В результате около 25% работников имеют заработную плату ниже 2/3 медианы – большой сегмент низкооплачиваемой занятости </a:t>
            </a:r>
          </a:p>
          <a:p>
            <a:pPr algn="l"/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C48F0C3-6C3B-4D3E-B015-EAA300C1256A}"/>
              </a:ext>
            </a:extLst>
          </p:cNvPr>
          <p:cNvSpPr txBox="1"/>
          <p:nvPr/>
        </p:nvSpPr>
        <p:spPr>
          <a:xfrm>
            <a:off x="214665" y="332626"/>
            <a:ext cx="865403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1.1. 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Сложившийся тренд :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рынок труда адаптируется к кризисам через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заработной платы и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сохранение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занятости .  </a:t>
            </a:r>
          </a:p>
        </p:txBody>
      </p:sp>
    </p:spTree>
    <p:extLst>
      <p:ext uri="{BB962C8B-B14F-4D97-AF65-F5344CB8AC3E}">
        <p14:creationId xmlns:p14="http://schemas.microsoft.com/office/powerpoint/2010/main" val="778357363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2F7C7832-E5B5-4016-BBB5-B82ABCCB3FD0}"/>
              </a:ext>
            </a:extLst>
          </p:cNvPr>
          <p:cNvSpPr txBox="1"/>
          <p:nvPr/>
        </p:nvSpPr>
        <p:spPr>
          <a:xfrm>
            <a:off x="250865" y="301953"/>
            <a:ext cx="868316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Структурные изменения в занятости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быстрый рост сектора услуг. В период пандемии этот сектор оказался наиболее уязвимым</a:t>
            </a:r>
          </a:p>
        </p:txBody>
      </p:sp>
      <p:graphicFrame>
        <p:nvGraphicFramePr>
          <p:cNvPr id="9" name="Объект 3">
            <a:extLst>
              <a:ext uri="{FF2B5EF4-FFF2-40B4-BE49-F238E27FC236}">
                <a16:creationId xmlns:a16="http://schemas.microsoft.com/office/drawing/2014/main" id="{5CBDEBA0-220B-4A36-A882-2F49095E47B2}"/>
              </a:ext>
            </a:extLst>
          </p:cNvPr>
          <p:cNvGraphicFramePr>
            <a:graphicFrameLocks/>
          </p:cNvGraphicFramePr>
          <p:nvPr/>
        </p:nvGraphicFramePr>
        <p:xfrm>
          <a:off x="167149" y="1037767"/>
          <a:ext cx="8893278" cy="33867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4" name="Прямая со стрелкой 3">
            <a:extLst>
              <a:ext uri="{FF2B5EF4-FFF2-40B4-BE49-F238E27FC236}">
                <a16:creationId xmlns:a16="http://schemas.microsoft.com/office/drawing/2014/main" id="{8E432D13-1C4E-4695-88A0-04ADEAE7F470}"/>
              </a:ext>
            </a:extLst>
          </p:cNvPr>
          <p:cNvCxnSpPr>
            <a:cxnSpLocks/>
          </p:cNvCxnSpPr>
          <p:nvPr/>
        </p:nvCxnSpPr>
        <p:spPr bwMode="auto">
          <a:xfrm>
            <a:off x="2549128" y="1205287"/>
            <a:ext cx="555446" cy="609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39164D3D-7288-4F9B-9D13-A3EB4292FE80}"/>
              </a:ext>
            </a:extLst>
          </p:cNvPr>
          <p:cNvSpPr txBox="1"/>
          <p:nvPr/>
        </p:nvSpPr>
        <p:spPr>
          <a:xfrm>
            <a:off x="3345019" y="4426758"/>
            <a:ext cx="19319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/>
              <a:t>% от численности занятых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ru-RU" sz="900" smtClean="0"/>
              <a:pPr/>
              <a:t>23</a:t>
            </a:fld>
            <a:endParaRPr lang="ru-RU" sz="90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1A330CD-1B14-49F7-BD2B-F7E19BE3DD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6797" y="66313"/>
            <a:ext cx="235640" cy="235640"/>
          </a:xfrm>
          <a:prstGeom prst="rect">
            <a:avLst/>
          </a:prstGeom>
        </p:spPr>
      </p:pic>
      <p:sp>
        <p:nvSpPr>
          <p:cNvPr id="18" name="Номер слайда 1">
            <a:extLst>
              <a:ext uri="{FF2B5EF4-FFF2-40B4-BE49-F238E27FC236}">
                <a16:creationId xmlns:a16="http://schemas.microsoft.com/office/drawing/2014/main" id="{5DF9AB76-196C-4E30-BC9E-0DE76425C027}"/>
              </a:ext>
            </a:extLst>
          </p:cNvPr>
          <p:cNvSpPr txBox="1">
            <a:spLocks/>
          </p:cNvSpPr>
          <p:nvPr/>
        </p:nvSpPr>
        <p:spPr>
          <a:xfrm>
            <a:off x="470791" y="68305"/>
            <a:ext cx="2162702" cy="233648"/>
          </a:xfrm>
          <a:prstGeom prst="rect">
            <a:avLst/>
          </a:prstGeom>
          <a:ln w="12700">
            <a:miter lim="400000"/>
          </a:ln>
        </p:spPr>
        <p:txBody>
          <a:bodyPr wrap="none" lIns="31874" tIns="31874" rIns="31874" bIns="31874">
            <a:spAutoFit/>
          </a:bodyPr>
          <a:lstStyle>
            <a:defPPr marL="0" marR="0" indent="0" algn="l" defTabSz="572429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1pPr>
            <a:lvl2pPr marL="0" marR="0" indent="143114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2pPr>
            <a:lvl3pPr marL="0" marR="0" indent="286215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3pPr>
            <a:lvl4pPr marL="0" marR="0" indent="429318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4pPr>
            <a:lvl5pPr marL="0" marR="0" indent="572429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5pPr>
            <a:lvl6pPr marL="0" marR="0" indent="715528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6pPr>
            <a:lvl7pPr marL="0" marR="0" indent="858638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7pPr>
            <a:lvl8pPr marL="0" marR="0" indent="1001741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8pPr>
            <a:lvl9pPr marL="0" marR="0" indent="1144849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9pPr>
          </a:lstStyle>
          <a:p>
            <a:pPr algn="l"/>
            <a:r>
              <a:rPr lang="ru-RU" dirty="0">
                <a:solidFill>
                  <a:srgbClr val="102D69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Высшая школа экономики, 2020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6B3113D-F3B2-44F1-A048-A739D6B94F35}"/>
              </a:ext>
            </a:extLst>
          </p:cNvPr>
          <p:cNvSpPr txBox="1"/>
          <p:nvPr/>
        </p:nvSpPr>
        <p:spPr>
          <a:xfrm>
            <a:off x="6001173" y="0"/>
            <a:ext cx="314282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365719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  <a:sym typeface="Helvetica Light"/>
              </a:rPr>
              <a:t>Расчеты </a:t>
            </a:r>
            <a:r>
              <a:rPr kumimoji="0" lang="ru-RU" sz="1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  <a:sym typeface="Helvetica Light"/>
              </a:rPr>
              <a:t>Гимпельсона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  <a:sym typeface="Helvetica Light"/>
              </a:rPr>
              <a:t> </a:t>
            </a:r>
            <a:r>
              <a:rPr kumimoji="0" lang="ru-RU" sz="1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  <a:sym typeface="Helvetica Light"/>
              </a:rPr>
              <a:t>В.Е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  <a:sym typeface="Helvetica Light"/>
              </a:rPr>
              <a:t>.  </a:t>
            </a:r>
          </a:p>
        </p:txBody>
      </p:sp>
    </p:spTree>
    <p:extLst>
      <p:ext uri="{BB962C8B-B14F-4D97-AF65-F5344CB8AC3E}">
        <p14:creationId xmlns:p14="http://schemas.microsoft.com/office/powerpoint/2010/main" val="1177929120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D1A330CD-1B14-49F7-BD2B-F7E19BE3DD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6797" y="66313"/>
            <a:ext cx="235640" cy="235640"/>
          </a:xfrm>
          <a:prstGeom prst="rect">
            <a:avLst/>
          </a:prstGeom>
        </p:spPr>
      </p:pic>
      <p:sp>
        <p:nvSpPr>
          <p:cNvPr id="16" name="Номер слайда 1">
            <a:extLst>
              <a:ext uri="{FF2B5EF4-FFF2-40B4-BE49-F238E27FC236}">
                <a16:creationId xmlns:a16="http://schemas.microsoft.com/office/drawing/2014/main" id="{5DF9AB76-196C-4E30-BC9E-0DE76425C027}"/>
              </a:ext>
            </a:extLst>
          </p:cNvPr>
          <p:cNvSpPr txBox="1">
            <a:spLocks/>
          </p:cNvSpPr>
          <p:nvPr/>
        </p:nvSpPr>
        <p:spPr>
          <a:xfrm>
            <a:off x="470791" y="68305"/>
            <a:ext cx="2162702" cy="233648"/>
          </a:xfrm>
          <a:prstGeom prst="rect">
            <a:avLst/>
          </a:prstGeom>
          <a:ln w="12700">
            <a:miter lim="400000"/>
          </a:ln>
        </p:spPr>
        <p:txBody>
          <a:bodyPr wrap="none" lIns="31874" tIns="31874" rIns="31874" bIns="31874">
            <a:spAutoFit/>
          </a:bodyPr>
          <a:lstStyle>
            <a:defPPr marL="0" marR="0" indent="0" algn="l" defTabSz="572429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1pPr>
            <a:lvl2pPr marL="0" marR="0" indent="143114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2pPr>
            <a:lvl3pPr marL="0" marR="0" indent="286215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3pPr>
            <a:lvl4pPr marL="0" marR="0" indent="429318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4pPr>
            <a:lvl5pPr marL="0" marR="0" indent="572429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5pPr>
            <a:lvl6pPr marL="0" marR="0" indent="715528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6pPr>
            <a:lvl7pPr marL="0" marR="0" indent="858638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7pPr>
            <a:lvl8pPr marL="0" marR="0" indent="1001741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8pPr>
            <a:lvl9pPr marL="0" marR="0" indent="1144849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9pPr>
          </a:lstStyle>
          <a:p>
            <a:pPr algn="l"/>
            <a:r>
              <a:rPr lang="ru-RU" dirty="0">
                <a:solidFill>
                  <a:srgbClr val="102D69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Высшая школа экономики, 2020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F7C7832-E5B5-4016-BBB5-B82ABCCB3FD0}"/>
              </a:ext>
            </a:extLst>
          </p:cNvPr>
          <p:cNvSpPr txBox="1"/>
          <p:nvPr/>
        </p:nvSpPr>
        <p:spPr>
          <a:xfrm>
            <a:off x="235151" y="393923"/>
            <a:ext cx="86921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В корпоративном сегменте рынка труда ликвидируется рабочих мест больше, чем создается </a:t>
            </a:r>
          </a:p>
        </p:txBody>
      </p:sp>
      <p:graphicFrame>
        <p:nvGraphicFramePr>
          <p:cNvPr id="13" name="Диаграмма 12">
            <a:extLst>
              <a:ext uri="{FF2B5EF4-FFF2-40B4-BE49-F238E27FC236}">
                <a16:creationId xmlns:a16="http://schemas.microsoft.com/office/drawing/2014/main" id="{5C46F9FF-44F1-4106-B4FB-C835FE528E8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31509666"/>
              </p:ext>
            </p:extLst>
          </p:nvPr>
        </p:nvGraphicFramePr>
        <p:xfrm>
          <a:off x="-93328" y="1384406"/>
          <a:ext cx="5107781" cy="32044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" name="Диаграмма 1">
            <a:extLst>
              <a:ext uri="{FF2B5EF4-FFF2-40B4-BE49-F238E27FC236}">
                <a16:creationId xmlns:a16="http://schemas.microsoft.com/office/drawing/2014/main" id="{64747009-70B9-4C5D-90D3-16AADE6C35F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50121401"/>
              </p:ext>
            </p:extLst>
          </p:nvPr>
        </p:nvGraphicFramePr>
        <p:xfrm>
          <a:off x="5152104" y="1174942"/>
          <a:ext cx="3830778" cy="31975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2379A99D-D958-4616-8F8E-B6A5C79A90B0}"/>
              </a:ext>
            </a:extLst>
          </p:cNvPr>
          <p:cNvSpPr txBox="1"/>
          <p:nvPr/>
        </p:nvSpPr>
        <p:spPr>
          <a:xfrm>
            <a:off x="179016" y="4539427"/>
            <a:ext cx="85077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последние годы эта тенденция ослабла, но пандемия ее восстановила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ru-RU" sz="900" smtClean="0"/>
              <a:pPr/>
              <a:t>24</a:t>
            </a:fld>
            <a:endParaRPr lang="ru-RU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6B3113D-F3B2-44F1-A048-A739D6B94F35}"/>
              </a:ext>
            </a:extLst>
          </p:cNvPr>
          <p:cNvSpPr txBox="1"/>
          <p:nvPr/>
        </p:nvSpPr>
        <p:spPr>
          <a:xfrm>
            <a:off x="6041813" y="0"/>
            <a:ext cx="310218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365719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  <a:sym typeface="Helvetica Light"/>
              </a:rPr>
              <a:t>Расчеты Рощина </a:t>
            </a:r>
            <a:r>
              <a:rPr kumimoji="0" lang="ru-RU" sz="1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  <a:sym typeface="Helvetica Light"/>
              </a:rPr>
              <a:t>С.Ю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  <a:sym typeface="Helvetica Light"/>
              </a:rPr>
              <a:t>.  </a:t>
            </a:r>
          </a:p>
        </p:txBody>
      </p:sp>
    </p:spTree>
    <p:extLst>
      <p:ext uri="{BB962C8B-B14F-4D97-AF65-F5344CB8AC3E}">
        <p14:creationId xmlns:p14="http://schemas.microsoft.com/office/powerpoint/2010/main" val="1557298935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B6E0341-EA1D-41AB-B05A-E9309B3C9966}"/>
              </a:ext>
            </a:extLst>
          </p:cNvPr>
          <p:cNvSpPr txBox="1"/>
          <p:nvPr/>
        </p:nvSpPr>
        <p:spPr>
          <a:xfrm>
            <a:off x="6142181" y="1229032"/>
            <a:ext cx="2544619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2018 г. только 59,1 млн чел. хотя бы один раз в год получали выплаты от работодателя, с которых платятся отчисления в ПФР. 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71FBCB2A-C76C-4DBD-AB62-6D459DE88B5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62931931"/>
              </p:ext>
            </p:extLst>
          </p:nvPr>
        </p:nvGraphicFramePr>
        <p:xfrm>
          <a:off x="0" y="1089038"/>
          <a:ext cx="6142181" cy="39561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D2DA75E5-F83F-4763-887E-EC179A5D5575}"/>
              </a:ext>
            </a:extLst>
          </p:cNvPr>
          <p:cNvSpPr txBox="1"/>
          <p:nvPr/>
        </p:nvSpPr>
        <p:spPr>
          <a:xfrm>
            <a:off x="588077" y="2367693"/>
            <a:ext cx="12394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/>
              <a:t>14 млн чел. </a:t>
            </a:r>
          </a:p>
        </p:txBody>
      </p:sp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FE1890F8-EA5A-4461-970F-F2D514A0BF88}"/>
              </a:ext>
            </a:extLst>
          </p:cNvPr>
          <p:cNvCxnSpPr>
            <a:cxnSpLocks/>
          </p:cNvCxnSpPr>
          <p:nvPr/>
        </p:nvCxnSpPr>
        <p:spPr bwMode="auto">
          <a:xfrm>
            <a:off x="5358580" y="1785169"/>
            <a:ext cx="1" cy="157316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triangle"/>
            <a:tailEnd type="triangle"/>
          </a:ln>
          <a:effectLst/>
        </p:spPr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A3CC09F3-220C-4229-9524-646E9601AB88}"/>
              </a:ext>
            </a:extLst>
          </p:cNvPr>
          <p:cNvSpPr txBox="1"/>
          <p:nvPr/>
        </p:nvSpPr>
        <p:spPr>
          <a:xfrm>
            <a:off x="3978504" y="2389486"/>
            <a:ext cx="13997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/>
              <a:t>28,3 млн чел.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F7C7832-E5B5-4016-BBB5-B82ABCCB3FD0}"/>
              </a:ext>
            </a:extLst>
          </p:cNvPr>
          <p:cNvSpPr txBox="1"/>
          <p:nvPr/>
        </p:nvSpPr>
        <p:spPr>
          <a:xfrm>
            <a:off x="231228" y="336944"/>
            <a:ext cx="86960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Рост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фрилансеров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происходит из-за сокращения корпоративного сегмента экономики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ru-RU" sz="900" smtClean="0"/>
              <a:pPr/>
              <a:t>25</a:t>
            </a:fld>
            <a:endParaRPr lang="ru-RU" sz="900" dirty="0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D1A330CD-1B14-49F7-BD2B-F7E19BE3DD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6797" y="66313"/>
            <a:ext cx="235640" cy="235640"/>
          </a:xfrm>
          <a:prstGeom prst="rect">
            <a:avLst/>
          </a:prstGeom>
        </p:spPr>
      </p:pic>
      <p:sp>
        <p:nvSpPr>
          <p:cNvPr id="20" name="Номер слайда 1">
            <a:extLst>
              <a:ext uri="{FF2B5EF4-FFF2-40B4-BE49-F238E27FC236}">
                <a16:creationId xmlns:a16="http://schemas.microsoft.com/office/drawing/2014/main" id="{5DF9AB76-196C-4E30-BC9E-0DE76425C027}"/>
              </a:ext>
            </a:extLst>
          </p:cNvPr>
          <p:cNvSpPr txBox="1">
            <a:spLocks/>
          </p:cNvSpPr>
          <p:nvPr/>
        </p:nvSpPr>
        <p:spPr>
          <a:xfrm>
            <a:off x="470791" y="68305"/>
            <a:ext cx="2162702" cy="233648"/>
          </a:xfrm>
          <a:prstGeom prst="rect">
            <a:avLst/>
          </a:prstGeom>
          <a:ln w="12700">
            <a:miter lim="400000"/>
          </a:ln>
        </p:spPr>
        <p:txBody>
          <a:bodyPr wrap="none" lIns="31874" tIns="31874" rIns="31874" bIns="31874">
            <a:spAutoFit/>
          </a:bodyPr>
          <a:lstStyle>
            <a:defPPr marL="0" marR="0" indent="0" algn="l" defTabSz="572429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1pPr>
            <a:lvl2pPr marL="0" marR="0" indent="143114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2pPr>
            <a:lvl3pPr marL="0" marR="0" indent="286215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3pPr>
            <a:lvl4pPr marL="0" marR="0" indent="429318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4pPr>
            <a:lvl5pPr marL="0" marR="0" indent="572429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5pPr>
            <a:lvl6pPr marL="0" marR="0" indent="715528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6pPr>
            <a:lvl7pPr marL="0" marR="0" indent="858638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7pPr>
            <a:lvl8pPr marL="0" marR="0" indent="1001741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8pPr>
            <a:lvl9pPr marL="0" marR="0" indent="1144849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9pPr>
          </a:lstStyle>
          <a:p>
            <a:pPr algn="l"/>
            <a:r>
              <a:rPr lang="ru-RU" dirty="0">
                <a:solidFill>
                  <a:srgbClr val="102D69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Высшая школа экономики, 2020</a:t>
            </a:r>
          </a:p>
        </p:txBody>
      </p:sp>
    </p:spTree>
    <p:extLst>
      <p:ext uri="{BB962C8B-B14F-4D97-AF65-F5344CB8AC3E}">
        <p14:creationId xmlns:p14="http://schemas.microsoft.com/office/powerpoint/2010/main" val="3857554505"/>
      </p:ext>
    </p:extLst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F5D4F15-048B-4216-A114-D74BD54DB30F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206478" y="1130603"/>
            <a:ext cx="8672052" cy="3099832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F4B4F924-5B71-4CE2-BFDB-77A20868A385}"/>
              </a:ext>
            </a:extLst>
          </p:cNvPr>
          <p:cNvSpPr txBox="1"/>
          <p:nvPr/>
        </p:nvSpPr>
        <p:spPr>
          <a:xfrm>
            <a:off x="235974" y="4481021"/>
            <a:ext cx="87015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Глобальный индекс человеческого капитала</a:t>
            </a:r>
            <a:r>
              <a:rPr lang="ru-RU" sz="16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оценивает для 130 стран то, на сколько хорошо  они формируют и используют человеческий капитал,</a:t>
            </a:r>
            <a:r>
              <a:rPr lang="ru-RU" sz="16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2017 г. </a:t>
            </a:r>
            <a:endParaRPr lang="ru-RU" sz="16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7733D05-FE94-4CBD-BBA5-BE8CBA6259EF}"/>
              </a:ext>
            </a:extLst>
          </p:cNvPr>
          <p:cNvSpPr txBox="1"/>
          <p:nvPr/>
        </p:nvSpPr>
        <p:spPr>
          <a:xfrm>
            <a:off x="6590109" y="1330359"/>
            <a:ext cx="1624163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 </a:t>
            </a:r>
            <a:r>
              <a:rPr lang="ru-RU" sz="1800" dirty="0">
                <a:solidFill>
                  <a:srgbClr val="C00000"/>
                </a:solidFill>
              </a:rPr>
              <a:t>место России </a:t>
            </a:r>
          </a:p>
        </p:txBody>
      </p:sp>
      <p:cxnSp>
        <p:nvCxnSpPr>
          <p:cNvPr id="8" name="Прямая со стрелкой 7">
            <a:extLst>
              <a:ext uri="{FF2B5EF4-FFF2-40B4-BE49-F238E27FC236}">
                <a16:creationId xmlns:a16="http://schemas.microsoft.com/office/drawing/2014/main" id="{71C16158-F6F6-49F0-897B-B31EC4CDC8D5}"/>
              </a:ext>
            </a:extLst>
          </p:cNvPr>
          <p:cNvCxnSpPr>
            <a:cxnSpLocks/>
          </p:cNvCxnSpPr>
          <p:nvPr/>
        </p:nvCxnSpPr>
        <p:spPr bwMode="auto">
          <a:xfrm flipH="1">
            <a:off x="6351639" y="1593967"/>
            <a:ext cx="400122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D836977D-AB09-44EC-9239-4ECB43DB3071}"/>
              </a:ext>
            </a:extLst>
          </p:cNvPr>
          <p:cNvSpPr txBox="1"/>
          <p:nvPr/>
        </p:nvSpPr>
        <p:spPr>
          <a:xfrm>
            <a:off x="235974" y="390791"/>
            <a:ext cx="87015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Сегодня Россия проигрывает по освоению новых навыков и капитализации знаний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1A330CD-1B14-49F7-BD2B-F7E19BE3DD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59902" y="74129"/>
            <a:ext cx="235640" cy="235640"/>
          </a:xfrm>
          <a:prstGeom prst="rect">
            <a:avLst/>
          </a:prstGeom>
        </p:spPr>
      </p:pic>
      <p:sp>
        <p:nvSpPr>
          <p:cNvPr id="11" name="Номер слайда 1">
            <a:extLst>
              <a:ext uri="{FF2B5EF4-FFF2-40B4-BE49-F238E27FC236}">
                <a16:creationId xmlns:a16="http://schemas.microsoft.com/office/drawing/2014/main" id="{5DF9AB76-196C-4E30-BC9E-0DE76425C027}"/>
              </a:ext>
            </a:extLst>
          </p:cNvPr>
          <p:cNvSpPr txBox="1">
            <a:spLocks/>
          </p:cNvSpPr>
          <p:nvPr/>
        </p:nvSpPr>
        <p:spPr>
          <a:xfrm>
            <a:off x="471614" y="74129"/>
            <a:ext cx="2162702" cy="233648"/>
          </a:xfrm>
          <a:prstGeom prst="rect">
            <a:avLst/>
          </a:prstGeom>
          <a:ln w="12700">
            <a:miter lim="400000"/>
          </a:ln>
        </p:spPr>
        <p:txBody>
          <a:bodyPr wrap="none" lIns="31874" tIns="31874" rIns="31874" bIns="31874">
            <a:spAutoFit/>
          </a:bodyPr>
          <a:lstStyle>
            <a:defPPr marL="0" marR="0" indent="0" algn="l" defTabSz="572429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1pPr>
            <a:lvl2pPr marL="0" marR="0" indent="143114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2pPr>
            <a:lvl3pPr marL="0" marR="0" indent="286215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3pPr>
            <a:lvl4pPr marL="0" marR="0" indent="429318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4pPr>
            <a:lvl5pPr marL="0" marR="0" indent="572429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5pPr>
            <a:lvl6pPr marL="0" marR="0" indent="715528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6pPr>
            <a:lvl7pPr marL="0" marR="0" indent="858638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7pPr>
            <a:lvl8pPr marL="0" marR="0" indent="1001741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8pPr>
            <a:lvl9pPr marL="0" marR="0" indent="1144849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9pPr>
          </a:lstStyle>
          <a:p>
            <a:pPr algn="l"/>
            <a:r>
              <a:rPr lang="ru-RU" dirty="0">
                <a:solidFill>
                  <a:srgbClr val="102D69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Высшая школа экономики, 2020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2"/>
          </p:nvPr>
        </p:nvSpPr>
        <p:spPr>
          <a:xfrm>
            <a:off x="6895153" y="4885135"/>
            <a:ext cx="2133600" cy="273844"/>
          </a:xfrm>
        </p:spPr>
        <p:txBody>
          <a:bodyPr/>
          <a:lstStyle/>
          <a:p>
            <a:fld id="{86CB4B4D-7CA3-9044-876B-883B54F8677D}" type="slidenum">
              <a:rPr lang="ru-RU" sz="900" smtClean="0"/>
              <a:pPr/>
              <a:t>26</a:t>
            </a:fld>
            <a:endParaRPr lang="ru-RU" sz="900" dirty="0"/>
          </a:p>
        </p:txBody>
      </p:sp>
    </p:spTree>
    <p:extLst>
      <p:ext uri="{BB962C8B-B14F-4D97-AF65-F5344CB8AC3E}">
        <p14:creationId xmlns:p14="http://schemas.microsoft.com/office/powerpoint/2010/main" val="3406337068"/>
      </p:ext>
    </p:extLst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12EA48F7-C111-4772-9B0B-B81358491B8F}"/>
              </a:ext>
            </a:extLst>
          </p:cNvPr>
          <p:cNvSpPr txBox="1"/>
          <p:nvPr/>
        </p:nvSpPr>
        <p:spPr>
          <a:xfrm>
            <a:off x="577357" y="250457"/>
            <a:ext cx="820908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l" defTabSz="584200">
              <a:defRPr/>
            </a:pP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Ответы на системные вызовы на рынке труда </a:t>
            </a:r>
            <a:endParaRPr kumimoji="0" lang="ru-RU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 Ligh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6B3113D-F3B2-44F1-A048-A739D6B94F35}"/>
              </a:ext>
            </a:extLst>
          </p:cNvPr>
          <p:cNvSpPr txBox="1"/>
          <p:nvPr/>
        </p:nvSpPr>
        <p:spPr>
          <a:xfrm>
            <a:off x="6035040" y="0"/>
            <a:ext cx="310896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365719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  <a:sym typeface="Helvetica Light"/>
              </a:rPr>
              <a:t>1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  <a:sym typeface="Helvetica Light"/>
              </a:rPr>
              <a:t>. Рынок труда и образование  </a:t>
            </a: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806232350"/>
              </p:ext>
            </p:extLst>
          </p:nvPr>
        </p:nvGraphicFramePr>
        <p:xfrm>
          <a:off x="457078" y="773677"/>
          <a:ext cx="8191277" cy="43282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ru-RU" sz="900" smtClean="0"/>
              <a:pPr/>
              <a:t>27</a:t>
            </a:fld>
            <a:endParaRPr lang="ru-RU" sz="9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1A330CD-1B14-49F7-BD2B-F7E19BE3DD8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6797" y="66313"/>
            <a:ext cx="235640" cy="235640"/>
          </a:xfrm>
          <a:prstGeom prst="rect">
            <a:avLst/>
          </a:prstGeom>
        </p:spPr>
      </p:pic>
      <p:sp>
        <p:nvSpPr>
          <p:cNvPr id="12" name="Номер слайда 1">
            <a:extLst>
              <a:ext uri="{FF2B5EF4-FFF2-40B4-BE49-F238E27FC236}">
                <a16:creationId xmlns:a16="http://schemas.microsoft.com/office/drawing/2014/main" id="{5DF9AB76-196C-4E30-BC9E-0DE76425C027}"/>
              </a:ext>
            </a:extLst>
          </p:cNvPr>
          <p:cNvSpPr txBox="1">
            <a:spLocks/>
          </p:cNvSpPr>
          <p:nvPr/>
        </p:nvSpPr>
        <p:spPr>
          <a:xfrm>
            <a:off x="470791" y="68305"/>
            <a:ext cx="2162702" cy="233648"/>
          </a:xfrm>
          <a:prstGeom prst="rect">
            <a:avLst/>
          </a:prstGeom>
          <a:ln w="12700">
            <a:miter lim="400000"/>
          </a:ln>
        </p:spPr>
        <p:txBody>
          <a:bodyPr wrap="none" lIns="31874" tIns="31874" rIns="31874" bIns="31874">
            <a:spAutoFit/>
          </a:bodyPr>
          <a:lstStyle>
            <a:defPPr marL="0" marR="0" indent="0" algn="l" defTabSz="572429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1pPr>
            <a:lvl2pPr marL="0" marR="0" indent="143114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2pPr>
            <a:lvl3pPr marL="0" marR="0" indent="286215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3pPr>
            <a:lvl4pPr marL="0" marR="0" indent="429318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4pPr>
            <a:lvl5pPr marL="0" marR="0" indent="572429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5pPr>
            <a:lvl6pPr marL="0" marR="0" indent="715528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6pPr>
            <a:lvl7pPr marL="0" marR="0" indent="858638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7pPr>
            <a:lvl8pPr marL="0" marR="0" indent="1001741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8pPr>
            <a:lvl9pPr marL="0" marR="0" indent="1144849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9pPr>
          </a:lstStyle>
          <a:p>
            <a:pPr algn="l"/>
            <a:r>
              <a:rPr lang="ru-RU" dirty="0">
                <a:solidFill>
                  <a:srgbClr val="102D69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Высшая школа экономики, 2020</a:t>
            </a:r>
          </a:p>
        </p:txBody>
      </p:sp>
    </p:spTree>
    <p:extLst>
      <p:ext uri="{BB962C8B-B14F-4D97-AF65-F5344CB8AC3E}">
        <p14:creationId xmlns:p14="http://schemas.microsoft.com/office/powerpoint/2010/main" val="3151502837"/>
      </p:ext>
    </p:extLst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D836977D-AB09-44EC-9239-4ECB43DB3071}"/>
              </a:ext>
            </a:extLst>
          </p:cNvPr>
          <p:cNvSpPr txBox="1"/>
          <p:nvPr/>
        </p:nvSpPr>
        <p:spPr>
          <a:xfrm>
            <a:off x="251520" y="391600"/>
            <a:ext cx="8668960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l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4. Создание новых секторов занятости на примере НКО для социального обслуживания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C6C6E85-1889-4C37-BB11-5DA75ABAF190}"/>
              </a:ext>
            </a:extLst>
          </p:cNvPr>
          <p:cNvSpPr/>
          <p:nvPr/>
        </p:nvSpPr>
        <p:spPr>
          <a:xfrm>
            <a:off x="251520" y="1434863"/>
            <a:ext cx="3968267" cy="2923877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l"/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Диагностика: </a:t>
            </a:r>
          </a:p>
          <a:p>
            <a:pPr indent="357188" algn="l">
              <a:buFont typeface="+mj-lt"/>
              <a:buAutoNum type="arabicPeriod"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рубежом оплачиваемые сотрудники НКО  в среднем составляют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3,3% экономически активного населения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России - </a:t>
            </a:r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1,2%.</a:t>
            </a:r>
          </a:p>
          <a:p>
            <a:pPr indent="357188" algn="l">
              <a:buFont typeface="+mj-lt"/>
              <a:buAutoNum type="arabicPeriod"/>
            </a:pPr>
            <a:endParaRPr lang="ru-RU" sz="1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57188" algn="l">
              <a:buFont typeface="+mj-lt"/>
              <a:buAutoNum type="arabicPeriod"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рубежом в социальном обслуживании  занято 19% сотрудников НКО. В России </a:t>
            </a:r>
            <a:r>
              <a:rPr lang="ru-RU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половина НКО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сориентирована на поддержку  граждан в трудной жизненной ситуации.</a:t>
            </a:r>
          </a:p>
          <a:p>
            <a:pPr indent="357188" algn="l">
              <a:buFont typeface="+mj-lt"/>
              <a:buAutoNum type="arabicPeriod"/>
            </a:pP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57188" algn="l">
              <a:buFont typeface="+mj-lt"/>
              <a:buAutoNum type="arabicPeriod"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Новая модель социального обслуживания потребует дополнительно </a:t>
            </a:r>
            <a:r>
              <a:rPr lang="ru-RU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100-150 тыс.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социальных работников/ волонтеров.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0DECB66-CC7B-40CB-9638-AE0C03DE88AD}"/>
              </a:ext>
            </a:extLst>
          </p:cNvPr>
          <p:cNvSpPr txBox="1"/>
          <p:nvPr/>
        </p:nvSpPr>
        <p:spPr>
          <a:xfrm>
            <a:off x="4923504" y="1439854"/>
            <a:ext cx="3996976" cy="29238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l"/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Предлагаемые решения : </a:t>
            </a:r>
          </a:p>
          <a:p>
            <a:pPr marL="228600" indent="-228600" algn="l" hangingPunct="1">
              <a:buAutoNum type="arabicPeriod"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Использование 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«обучающего </a:t>
            </a:r>
            <a:r>
              <a:rPr lang="ru-RU" sz="1400" b="1" dirty="0" err="1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волонтерства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деятельности модернизированной Службы занятости.</a:t>
            </a:r>
          </a:p>
          <a:p>
            <a:pPr marL="228600" indent="-228600" algn="l" hangingPunct="1">
              <a:buAutoNum type="arabicPeriod"/>
            </a:pP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indent="-228600" algn="l" hangingPunct="1">
              <a:buAutoNum type="arabicPeriod" startAt="2"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Предоставление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грантов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институциональное развитие НКО создающих новые социально значимые рабочие места.</a:t>
            </a:r>
          </a:p>
          <a:p>
            <a:pPr marL="228600" indent="-228600" algn="l" hangingPunct="1">
              <a:buAutoNum type="arabicPeriod" startAt="2"/>
            </a:pP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 algn="l" hangingPunct="1">
              <a:buAutoNum type="arabicPeriod" startAt="2"/>
            </a:pP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Преодоление фактической дискриминации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НКО и социальных предприятий в доступе к государственному финансированию услуг в социальной сфере.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ru-RU" sz="900" smtClean="0"/>
              <a:pPr/>
              <a:t>28</a:t>
            </a:fld>
            <a:endParaRPr lang="ru-RU" sz="9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C26BA3A-D52C-4AA3-8518-BD444CA2D1F4}"/>
              </a:ext>
            </a:extLst>
          </p:cNvPr>
          <p:cNvSpPr txBox="1"/>
          <p:nvPr/>
        </p:nvSpPr>
        <p:spPr>
          <a:xfrm>
            <a:off x="6044873" y="-11299"/>
            <a:ext cx="3108959" cy="30777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altLang="ru-RU" sz="1400" b="1" dirty="0">
                <a:solidFill>
                  <a:srgbClr val="102D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 Рынок труда и образование </a:t>
            </a:r>
            <a:endParaRPr lang="ru-RU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D1A330CD-1B14-49F7-BD2B-F7E19BE3DD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6797" y="66313"/>
            <a:ext cx="235640" cy="235640"/>
          </a:xfrm>
          <a:prstGeom prst="rect">
            <a:avLst/>
          </a:prstGeom>
        </p:spPr>
      </p:pic>
      <p:sp>
        <p:nvSpPr>
          <p:cNvPr id="16" name="Номер слайда 1">
            <a:extLst>
              <a:ext uri="{FF2B5EF4-FFF2-40B4-BE49-F238E27FC236}">
                <a16:creationId xmlns:a16="http://schemas.microsoft.com/office/drawing/2014/main" id="{5DF9AB76-196C-4E30-BC9E-0DE76425C027}"/>
              </a:ext>
            </a:extLst>
          </p:cNvPr>
          <p:cNvSpPr txBox="1">
            <a:spLocks/>
          </p:cNvSpPr>
          <p:nvPr/>
        </p:nvSpPr>
        <p:spPr>
          <a:xfrm>
            <a:off x="470791" y="68305"/>
            <a:ext cx="2162702" cy="233648"/>
          </a:xfrm>
          <a:prstGeom prst="rect">
            <a:avLst/>
          </a:prstGeom>
          <a:ln w="12700">
            <a:miter lim="400000"/>
          </a:ln>
        </p:spPr>
        <p:txBody>
          <a:bodyPr wrap="none" lIns="31874" tIns="31874" rIns="31874" bIns="31874">
            <a:spAutoFit/>
          </a:bodyPr>
          <a:lstStyle>
            <a:defPPr marL="0" marR="0" indent="0" algn="l" defTabSz="572429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1pPr>
            <a:lvl2pPr marL="0" marR="0" indent="143114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2pPr>
            <a:lvl3pPr marL="0" marR="0" indent="286215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3pPr>
            <a:lvl4pPr marL="0" marR="0" indent="429318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4pPr>
            <a:lvl5pPr marL="0" marR="0" indent="572429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5pPr>
            <a:lvl6pPr marL="0" marR="0" indent="715528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6pPr>
            <a:lvl7pPr marL="0" marR="0" indent="858638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7pPr>
            <a:lvl8pPr marL="0" marR="0" indent="1001741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8pPr>
            <a:lvl9pPr marL="0" marR="0" indent="1144849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9pPr>
          </a:lstStyle>
          <a:p>
            <a:pPr algn="l"/>
            <a:r>
              <a:rPr lang="ru-RU" dirty="0">
                <a:solidFill>
                  <a:srgbClr val="102D69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Высшая школа экономики, 2020</a:t>
            </a:r>
          </a:p>
        </p:txBody>
      </p:sp>
    </p:spTree>
    <p:extLst>
      <p:ext uri="{BB962C8B-B14F-4D97-AF65-F5344CB8AC3E}">
        <p14:creationId xmlns:p14="http://schemas.microsoft.com/office/powerpoint/2010/main" val="990167849"/>
      </p:ext>
    </p:extLst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74342531-7B87-4261-A77C-0490BD3111CB}"/>
              </a:ext>
            </a:extLst>
          </p:cNvPr>
          <p:cNvSpPr txBox="1"/>
          <p:nvPr/>
        </p:nvSpPr>
        <p:spPr>
          <a:xfrm>
            <a:off x="5642187" y="766570"/>
            <a:ext cx="3406678" cy="398057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оценки:</a:t>
            </a:r>
          </a:p>
          <a:p>
            <a:pPr marL="216000" marR="0" indent="-21600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сокращения бедности в 2 раза необходимо вводить понятие якорной бедности – доходная граница бедности в 2017 г., далее индексируемая по инфляции или по стоимости прожиточного минимума.</a:t>
            </a:r>
          </a:p>
          <a:p>
            <a:pPr marL="216000" marR="0" indent="-21600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Принятых мер не достаточно для сокращения бедности в 2 раза.</a:t>
            </a:r>
          </a:p>
          <a:p>
            <a:pPr marL="216000" marR="0" indent="-21600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</a:pPr>
            <a:r>
              <a:rPr kumimoji="0" lang="ru-RU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Light"/>
              </a:rPr>
              <a:t>Для понимания масштаба проектов по сокращению бедности важно</a:t>
            </a:r>
            <a:r>
              <a:rPr kumimoji="0" lang="ru-RU" sz="1400" b="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Light"/>
              </a:rPr>
              <a:t> </a:t>
            </a:r>
            <a:r>
              <a:rPr kumimoji="0" lang="ru-RU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Light"/>
              </a:rPr>
              <a:t>понимать, что в 2019 г. дефицит доходов бедных составлял 838,6 млрд руб. </a:t>
            </a:r>
          </a:p>
          <a:p>
            <a:pPr marL="216000" marR="0" indent="-21600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действующих программ максимально эффективной программой по сокращению бедности является пособие на детей в возрасте от 3 до 7 лет.</a:t>
            </a:r>
            <a:endParaRPr kumimoji="0" lang="ru-RU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 Light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5FEE15E7-F754-45BD-B924-7AED63830D47}"/>
              </a:ext>
            </a:extLst>
          </p:cNvPr>
          <p:cNvSpPr/>
          <p:nvPr/>
        </p:nvSpPr>
        <p:spPr>
          <a:xfrm>
            <a:off x="234617" y="366460"/>
            <a:ext cx="8629225" cy="400110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marL="0" marR="0" lvl="0" indent="0" algn="just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dirty="0">
                <a:solidFill>
                  <a:srgbClr val="102D69"/>
                </a:solidFill>
                <a:latin typeface="DINPro-Medium" panose="02000503030000020004" pitchFamily="50" charset="0"/>
              </a:rPr>
              <a:t>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Оценка </a:t>
            </a:r>
            <a:r>
              <a:rPr kumimoji="0" lang="ru-RU" sz="200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Light"/>
              </a:rPr>
              <a:t>влияния принятых мер политики </a:t>
            </a: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Light"/>
              </a:rPr>
              <a:t>на бедность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30CB4D3-421A-402C-AA15-39FCAB44A2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09973" y="831078"/>
            <a:ext cx="5779492" cy="4081449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2"/>
          </p:nvPr>
        </p:nvSpPr>
        <p:spPr>
          <a:xfrm>
            <a:off x="6991465" y="4767263"/>
            <a:ext cx="2057400" cy="273844"/>
          </a:xfrm>
        </p:spPr>
        <p:txBody>
          <a:bodyPr/>
          <a:lstStyle/>
          <a:p>
            <a:fld id="{86CB4B4D-7CA3-9044-876B-883B54F8677D}" type="slidenum">
              <a:rPr lang="ru-RU" smtClean="0"/>
              <a:pPr/>
              <a:t>29</a:t>
            </a:fld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1A330CD-1B14-49F7-BD2B-F7E19BE3DD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6797" y="66313"/>
            <a:ext cx="235640" cy="235640"/>
          </a:xfrm>
          <a:prstGeom prst="rect">
            <a:avLst/>
          </a:prstGeom>
        </p:spPr>
      </p:pic>
      <p:sp>
        <p:nvSpPr>
          <p:cNvPr id="13" name="Номер слайда 1">
            <a:extLst>
              <a:ext uri="{FF2B5EF4-FFF2-40B4-BE49-F238E27FC236}">
                <a16:creationId xmlns:a16="http://schemas.microsoft.com/office/drawing/2014/main" id="{5DF9AB76-196C-4E30-BC9E-0DE76425C027}"/>
              </a:ext>
            </a:extLst>
          </p:cNvPr>
          <p:cNvSpPr txBox="1">
            <a:spLocks/>
          </p:cNvSpPr>
          <p:nvPr/>
        </p:nvSpPr>
        <p:spPr>
          <a:xfrm>
            <a:off x="470791" y="68305"/>
            <a:ext cx="2162702" cy="233648"/>
          </a:xfrm>
          <a:prstGeom prst="rect">
            <a:avLst/>
          </a:prstGeom>
          <a:ln w="12700">
            <a:miter lim="400000"/>
          </a:ln>
        </p:spPr>
        <p:txBody>
          <a:bodyPr wrap="none" lIns="31874" tIns="31874" rIns="31874" bIns="31874">
            <a:spAutoFit/>
          </a:bodyPr>
          <a:lstStyle>
            <a:defPPr marL="0" marR="0" indent="0" algn="l" defTabSz="572429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1pPr>
            <a:lvl2pPr marL="0" marR="0" indent="143114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2pPr>
            <a:lvl3pPr marL="0" marR="0" indent="286215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3pPr>
            <a:lvl4pPr marL="0" marR="0" indent="429318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4pPr>
            <a:lvl5pPr marL="0" marR="0" indent="572429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5pPr>
            <a:lvl6pPr marL="0" marR="0" indent="715528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6pPr>
            <a:lvl7pPr marL="0" marR="0" indent="858638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7pPr>
            <a:lvl8pPr marL="0" marR="0" indent="1001741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8pPr>
            <a:lvl9pPr marL="0" marR="0" indent="1144849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9pPr>
          </a:lstStyle>
          <a:p>
            <a:pPr algn="l"/>
            <a:r>
              <a:rPr lang="ru-RU" dirty="0">
                <a:solidFill>
                  <a:srgbClr val="102D69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Высшая школа экономики, 2020</a:t>
            </a:r>
          </a:p>
        </p:txBody>
      </p:sp>
    </p:spTree>
    <p:extLst>
      <p:ext uri="{BB962C8B-B14F-4D97-AF65-F5344CB8AC3E}">
        <p14:creationId xmlns:p14="http://schemas.microsoft.com/office/powerpoint/2010/main" val="3865896487"/>
      </p:ext>
    </p:extLst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74342531-7B87-4261-A77C-0490BD3111CB}"/>
              </a:ext>
            </a:extLst>
          </p:cNvPr>
          <p:cNvSpPr txBox="1"/>
          <p:nvPr/>
        </p:nvSpPr>
        <p:spPr>
          <a:xfrm>
            <a:off x="264160" y="1292144"/>
            <a:ext cx="8622453" cy="328808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342900" marR="0" lvl="0" indent="-342900" algn="l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Light"/>
              </a:rPr>
              <a:t>Повышение доходов бедных за счет развития мер поддержки бедных на основе  технологии социального контракта. Вместе с тем, при запланированных финансовых параметрах системы она сократит дефицит доходов бедных на 35-40 млрд рублей, что составляет 5% от общего дефицита доходов бедных.  </a:t>
            </a:r>
          </a:p>
          <a:p>
            <a:pPr marL="342900" marR="0" lvl="0" indent="-342900" algn="l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ru-RU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 Light"/>
            </a:endParaRPr>
          </a:p>
          <a:p>
            <a:pPr marL="342900" marR="0" lvl="0" indent="-342900" algn="l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Light"/>
              </a:rPr>
              <a:t>Для детей в возрасте от 7 до 16 лет (18 лет, если продолжает учится) из семей с душевыми доходами ниже прожиточного минимума вводится ежемесячное пособие в размере 50% от величины регионального прожиточного минимума ребенка или трудоспособного:</a:t>
            </a:r>
          </a:p>
          <a:p>
            <a:pPr marL="982663" marR="0" lvl="0" algn="l" defTabSz="584200" rtl="0" eaLnBrk="1" fontAlgn="auto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Light"/>
              </a:rPr>
              <a:t> Данное пособие получат 2,7 млн детей;</a:t>
            </a:r>
          </a:p>
          <a:p>
            <a:pPr marL="982663" marR="0" lvl="0" algn="l" defTabSz="584200" rtl="0" eaLnBrk="1" fontAlgn="auto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Light"/>
              </a:rPr>
              <a:t> Дефицит доходов бедных семей с детьми сократиться на 13,5 млрд в месяц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kumimoji="0" lang="ru-RU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 Light"/>
            </a:endParaRPr>
          </a:p>
          <a:p>
            <a:pPr marL="982663" marR="0" lvl="0" algn="l" defTabSz="584200" rtl="0" eaLnBrk="1" fontAlgn="auto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Light"/>
              </a:rPr>
              <a:t> Данное пособие позволит обеспечить 100% охват бедных семей с детьми новыми адресными пособиями. </a:t>
            </a: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 Ligh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2EA48F7-C111-4772-9B0B-B81358491B8F}"/>
              </a:ext>
            </a:extLst>
          </p:cNvPr>
          <p:cNvSpPr txBox="1"/>
          <p:nvPr/>
        </p:nvSpPr>
        <p:spPr>
          <a:xfrm>
            <a:off x="234617" y="368209"/>
            <a:ext cx="862245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 defTabSz="584200">
              <a:defRPr/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Рекомендации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мерам политики, направленным </a:t>
            </a:r>
            <a:b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сокращение бедности в 2 раза</a:t>
            </a:r>
            <a:endParaRPr kumimoji="0" lang="ru-RU" sz="240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 Light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2"/>
          </p:nvPr>
        </p:nvSpPr>
        <p:spPr>
          <a:xfrm>
            <a:off x="7012093" y="4766099"/>
            <a:ext cx="2057400" cy="273844"/>
          </a:xfrm>
        </p:spPr>
        <p:txBody>
          <a:bodyPr/>
          <a:lstStyle/>
          <a:p>
            <a:fld id="{86CB4B4D-7CA3-9044-876B-883B54F8677D}" type="slidenum">
              <a:rPr lang="ru-RU" smtClean="0"/>
              <a:pPr/>
              <a:t>30</a:t>
            </a:fld>
            <a:endParaRPr lang="ru-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1A330CD-1B14-49F7-BD2B-F7E19BE3DD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6797" y="66313"/>
            <a:ext cx="235640" cy="235640"/>
          </a:xfrm>
          <a:prstGeom prst="rect">
            <a:avLst/>
          </a:prstGeom>
        </p:spPr>
      </p:pic>
      <p:sp>
        <p:nvSpPr>
          <p:cNvPr id="12" name="Номер слайда 1">
            <a:extLst>
              <a:ext uri="{FF2B5EF4-FFF2-40B4-BE49-F238E27FC236}">
                <a16:creationId xmlns:a16="http://schemas.microsoft.com/office/drawing/2014/main" id="{5DF9AB76-196C-4E30-BC9E-0DE76425C027}"/>
              </a:ext>
            </a:extLst>
          </p:cNvPr>
          <p:cNvSpPr txBox="1">
            <a:spLocks/>
          </p:cNvSpPr>
          <p:nvPr/>
        </p:nvSpPr>
        <p:spPr>
          <a:xfrm>
            <a:off x="470791" y="68305"/>
            <a:ext cx="2162702" cy="233648"/>
          </a:xfrm>
          <a:prstGeom prst="rect">
            <a:avLst/>
          </a:prstGeom>
          <a:ln w="12700">
            <a:miter lim="400000"/>
          </a:ln>
        </p:spPr>
        <p:txBody>
          <a:bodyPr wrap="none" lIns="31874" tIns="31874" rIns="31874" bIns="31874">
            <a:spAutoFit/>
          </a:bodyPr>
          <a:lstStyle>
            <a:defPPr marL="0" marR="0" indent="0" algn="l" defTabSz="572429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1pPr>
            <a:lvl2pPr marL="0" marR="0" indent="143114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2pPr>
            <a:lvl3pPr marL="0" marR="0" indent="286215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3pPr>
            <a:lvl4pPr marL="0" marR="0" indent="429318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4pPr>
            <a:lvl5pPr marL="0" marR="0" indent="572429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5pPr>
            <a:lvl6pPr marL="0" marR="0" indent="715528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6pPr>
            <a:lvl7pPr marL="0" marR="0" indent="858638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7pPr>
            <a:lvl8pPr marL="0" marR="0" indent="1001741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8pPr>
            <a:lvl9pPr marL="0" marR="0" indent="1144849" algn="ctr" defTabSz="36571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3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 Light"/>
              </a:defRPr>
            </a:lvl9pPr>
          </a:lstStyle>
          <a:p>
            <a:pPr algn="l"/>
            <a:r>
              <a:rPr lang="ru-RU" dirty="0">
                <a:solidFill>
                  <a:srgbClr val="102D69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Высшая школа экономики, 2020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27C651E-4FD1-451D-BA00-B312BF976264}"/>
              </a:ext>
            </a:extLst>
          </p:cNvPr>
          <p:cNvSpPr txBox="1"/>
          <p:nvPr/>
        </p:nvSpPr>
        <p:spPr>
          <a:xfrm>
            <a:off x="6007948" y="0"/>
            <a:ext cx="31360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002060"/>
                </a:solidFill>
                <a:latin typeface="+mn-lt"/>
              </a:rPr>
              <a:t>3. Социальная защита </a:t>
            </a:r>
          </a:p>
        </p:txBody>
      </p:sp>
    </p:spTree>
    <p:extLst>
      <p:ext uri="{BB962C8B-B14F-4D97-AF65-F5344CB8AC3E}">
        <p14:creationId xmlns:p14="http://schemas.microsoft.com/office/powerpoint/2010/main" val="40939312"/>
      </p:ext>
    </p:extLst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19D32F93-50AC-4C46-A5DB-291C60DDB7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Graphic 5" descr="Wind Chime">
            <a:extLst>
              <a:ext uri="{FF2B5EF4-FFF2-40B4-BE49-F238E27FC236}">
                <a16:creationId xmlns:a16="http://schemas.microsoft.com/office/drawing/2014/main" id="{69E6BB12-C30B-4122-A968-A937CB57BD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73429" y="1144152"/>
            <a:ext cx="2831594" cy="2831594"/>
          </a:xfrm>
          <a:prstGeom prst="rect">
            <a:avLst/>
          </a:prstGeom>
        </p:spPr>
      </p:pic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B9A1D9BC-1455-4308-9ABD-A3F8EDB67A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2051" y="240331"/>
            <a:ext cx="4929369" cy="4659561"/>
          </a:xfrm>
          <a:custGeom>
            <a:avLst/>
            <a:gdLst>
              <a:gd name="connsiteX0" fmla="*/ 0 w 6572492"/>
              <a:gd name="connsiteY0" fmla="*/ 0 h 6212748"/>
              <a:gd name="connsiteX1" fmla="*/ 2248593 w 6572492"/>
              <a:gd name="connsiteY1" fmla="*/ 0 h 6212748"/>
              <a:gd name="connsiteX2" fmla="*/ 2694770 w 6572492"/>
              <a:gd name="connsiteY2" fmla="*/ 0 h 6212748"/>
              <a:gd name="connsiteX3" fmla="*/ 2991094 w 6572492"/>
              <a:gd name="connsiteY3" fmla="*/ 0 h 6212748"/>
              <a:gd name="connsiteX4" fmla="*/ 6572492 w 6572492"/>
              <a:gd name="connsiteY4" fmla="*/ 0 h 6212748"/>
              <a:gd name="connsiteX5" fmla="*/ 6572492 w 6572492"/>
              <a:gd name="connsiteY5" fmla="*/ 2864954 h 6212748"/>
              <a:gd name="connsiteX6" fmla="*/ 3129047 w 6572492"/>
              <a:gd name="connsiteY6" fmla="*/ 6212748 h 6212748"/>
              <a:gd name="connsiteX7" fmla="*/ 2694770 w 6572492"/>
              <a:gd name="connsiteY7" fmla="*/ 6212748 h 6212748"/>
              <a:gd name="connsiteX8" fmla="*/ 2248593 w 6572492"/>
              <a:gd name="connsiteY8" fmla="*/ 6212748 h 6212748"/>
              <a:gd name="connsiteX9" fmla="*/ 0 w 6572492"/>
              <a:gd name="connsiteY9" fmla="*/ 6212748 h 6212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572492" h="6212748">
                <a:moveTo>
                  <a:pt x="0" y="0"/>
                </a:moveTo>
                <a:lnTo>
                  <a:pt x="2248593" y="0"/>
                </a:lnTo>
                <a:lnTo>
                  <a:pt x="2694770" y="0"/>
                </a:lnTo>
                <a:lnTo>
                  <a:pt x="2991094" y="0"/>
                </a:lnTo>
                <a:lnTo>
                  <a:pt x="6572492" y="0"/>
                </a:lnTo>
                <a:lnTo>
                  <a:pt x="6572492" y="2864954"/>
                </a:lnTo>
                <a:lnTo>
                  <a:pt x="3129047" y="6212748"/>
                </a:lnTo>
                <a:lnTo>
                  <a:pt x="2694770" y="6212748"/>
                </a:lnTo>
                <a:lnTo>
                  <a:pt x="2248593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Right Triangle 19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432540" y="2501900"/>
            <a:ext cx="2468880" cy="24003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A62647B-1222-407C-8740-5A497612B1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330" y="467456"/>
            <a:ext cx="8178790" cy="4205911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050943-A1C7-424C-9748-73404909C0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31970" y="721894"/>
            <a:ext cx="4038600" cy="2408017"/>
          </a:xfrm>
        </p:spPr>
        <p:txBody>
          <a:bodyPr anchor="b">
            <a:normAutofit/>
          </a:bodyPr>
          <a:lstStyle/>
          <a:p>
            <a:pPr algn="l"/>
            <a:r>
              <a:rPr lang="ru-RU" sz="5400" dirty="0"/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190693396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Arial Narrow"/>
        <a:ea typeface="Arial Narrow"/>
        <a:cs typeface="Arial Narrow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j-lt"/>
            <a:ea typeface="+mj-ea"/>
            <a:cs typeface="+mj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Arial Narrow"/>
        <a:ea typeface="Arial Narrow"/>
        <a:cs typeface="Arial Narrow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j-lt"/>
            <a:ea typeface="+mj-ea"/>
            <a:cs typeface="+mj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6.xml><?xml version="1.0" encoding="utf-8"?>
<a:theme xmlns:a="http://schemas.openxmlformats.org/drawingml/2006/main" name="2_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Arial Narrow"/>
        <a:ea typeface="Arial Narrow"/>
        <a:cs typeface="Arial Narrow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j-lt"/>
            <a:ea typeface="+mj-ea"/>
            <a:cs typeface="+mj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7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Arial Narrow"/>
        <a:ea typeface="Arial Narrow"/>
        <a:cs typeface="Arial Narrow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j-lt"/>
            <a:ea typeface="+mj-ea"/>
            <a:cs typeface="+mj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8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16043</TotalTime>
  <Words>2512</Words>
  <Application>Microsoft Office PowerPoint</Application>
  <PresentationFormat>Экран (16:9)</PresentationFormat>
  <Paragraphs>301</Paragraphs>
  <Slides>31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19</vt:i4>
      </vt:variant>
      <vt:variant>
        <vt:lpstr>Тема</vt:lpstr>
      </vt:variant>
      <vt:variant>
        <vt:i4>6</vt:i4>
      </vt:variant>
      <vt:variant>
        <vt:lpstr>Заголовки слайдов</vt:lpstr>
      </vt:variant>
      <vt:variant>
        <vt:i4>31</vt:i4>
      </vt:variant>
    </vt:vector>
  </HeadingPairs>
  <TitlesOfParts>
    <vt:vector size="56" baseType="lpstr">
      <vt:lpstr>Arial</vt:lpstr>
      <vt:lpstr>Arial Narrow</vt:lpstr>
      <vt:lpstr>Calibri</vt:lpstr>
      <vt:lpstr>Calibri Light</vt:lpstr>
      <vt:lpstr>Circe Light</vt:lpstr>
      <vt:lpstr>Circe Жирный</vt:lpstr>
      <vt:lpstr>DIN Pro Regular</vt:lpstr>
      <vt:lpstr>DINPro-Bold</vt:lpstr>
      <vt:lpstr>DINPro-Medium</vt:lpstr>
      <vt:lpstr>DINPro-Regular</vt:lpstr>
      <vt:lpstr>Helvetica</vt:lpstr>
      <vt:lpstr>Helvetica Light</vt:lpstr>
      <vt:lpstr>Helvetica Neue</vt:lpstr>
      <vt:lpstr>Segoe UI</vt:lpstr>
      <vt:lpstr>Segoe UI Semibold</vt:lpstr>
      <vt:lpstr>Segoe UI Semilight</vt:lpstr>
      <vt:lpstr>Tahoma</vt:lpstr>
      <vt:lpstr>Times New Roman</vt:lpstr>
      <vt:lpstr>Wingdings</vt:lpstr>
      <vt:lpstr>White</vt:lpstr>
      <vt:lpstr>Office Theme</vt:lpstr>
      <vt:lpstr>Тема Office</vt:lpstr>
      <vt:lpstr>1_Тема Office</vt:lpstr>
      <vt:lpstr>1_White</vt:lpstr>
      <vt:lpstr>2_White</vt:lpstr>
      <vt:lpstr>Презентация PowerPoint</vt:lpstr>
      <vt:lpstr>Презентация PowerPoint</vt:lpstr>
      <vt:lpstr>Презентация PowerPoint</vt:lpstr>
      <vt:lpstr>1. Обеспечение устойчивого роста численности населения Российской Федерации и повышение ожидаемой продолжительности жизни до 78 лет; </vt:lpstr>
      <vt:lpstr>Россия в мировом контексте: естественный прирост</vt:lpstr>
      <vt:lpstr>Изменения в возрастном составе населения окажут сильное влияние на рынок труда: сокращается самая производительная возрастная группа рабочей силы</vt:lpstr>
      <vt:lpstr>Презентация PowerPoint</vt:lpstr>
      <vt:lpstr>Презентация PowerPoint</vt:lpstr>
      <vt:lpstr>Ожидаемая продолжительность жизни  при рождении (2017 г.), лет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Финансовое обеспечение государственных гарантий медицинской помощи</vt:lpstr>
      <vt:lpstr> Повышение пенсионного возраста и миграционный приток компенсируют риски потери численности рабочей силы. В 2028 г. мигранты дадут прирост рабочей силы на 1,44 млн человек</vt:lpstr>
      <vt:lpstr>В обеспечение роста численности населения максимальный вклад внесут  рост ожидаемой продолжительности жизни и миграция    </vt:lpstr>
      <vt:lpstr>Россия является одним из мировых лидеров по численности трудовых мигрантов</vt:lpstr>
      <vt:lpstr>Какие меры политики улучшат миграционный поток </vt:lpstr>
      <vt:lpstr>  2.обеспечение темпа устойчивого роста доходов населения и уровня пенсионного обеспечения не ниже инфляции и снижение уровня бедности в два раза по сравнению с показателем 2017 года  </vt:lpstr>
      <vt:lpstr>Три ключевых тезиса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Vladimir</dc:creator>
  <cp:lastModifiedBy>Liliya</cp:lastModifiedBy>
  <cp:revision>1075</cp:revision>
  <cp:lastPrinted>2019-09-18T19:22:43Z</cp:lastPrinted>
  <dcterms:modified xsi:type="dcterms:W3CDTF">2020-10-21T21:07:04Z</dcterms:modified>
</cp:coreProperties>
</file>