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56" r:id="rId12"/>
    <p:sldId id="270" r:id="rId13"/>
    <p:sldId id="257" r:id="rId14"/>
    <p:sldId id="258" r:id="rId15"/>
    <p:sldId id="259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228C844-53E1-4421-AB2C-99149BF68799}">
          <p14:sldIdLst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56"/>
            <p14:sldId id="270"/>
            <p14:sldId id="257"/>
            <p14:sldId id="258"/>
            <p14:sldId id="259"/>
            <p14:sldId id="271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E7C296-BC5B-49FC-9FD4-7B09E9C420C7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09F7B1-44E2-4B43-92AE-D6A83B244B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797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/>
          <a:lstStyle/>
          <a:p>
            <a:r>
              <a:rPr lang="ru-RU" altLang="ru-RU" dirty="0">
                <a:latin typeface="Arial" panose="020B0604020202020204" pitchFamily="34" charset="0"/>
              </a:rPr>
              <a:t>Комментарии слушателей</a:t>
            </a:r>
          </a:p>
          <a:p>
            <a:endParaRPr lang="ru-RU" altLang="ru-RU" dirty="0">
              <a:latin typeface="Arial" panose="020B0604020202020204" pitchFamily="34" charset="0"/>
            </a:endParaRPr>
          </a:p>
          <a:p>
            <a:r>
              <a:rPr lang="ru-RU" altLang="ru-RU" dirty="0">
                <a:latin typeface="Arial" panose="020B0604020202020204" pitchFamily="34" charset="0"/>
              </a:rPr>
              <a:t>_______________________________________________________</a:t>
            </a:r>
          </a:p>
          <a:p>
            <a:endParaRPr lang="ru-RU" altLang="ru-RU" dirty="0">
              <a:latin typeface="Arial" panose="020B0604020202020204" pitchFamily="34" charset="0"/>
            </a:endParaRPr>
          </a:p>
          <a:p>
            <a:r>
              <a:rPr lang="ru-RU" altLang="ru-RU" dirty="0">
                <a:latin typeface="Arial" panose="020B0604020202020204" pitchFamily="34" charset="0"/>
              </a:rPr>
              <a:t>_______________________________________________________</a:t>
            </a:r>
          </a:p>
          <a:p>
            <a:endParaRPr lang="ru-RU" altLang="ru-RU" dirty="0">
              <a:latin typeface="Arial" panose="020B0604020202020204" pitchFamily="34" charset="0"/>
            </a:endParaRPr>
          </a:p>
          <a:p>
            <a:r>
              <a:rPr lang="ru-RU" altLang="ru-RU" dirty="0">
                <a:latin typeface="Arial" panose="020B0604020202020204" pitchFamily="34" charset="0"/>
              </a:rPr>
              <a:t>_______________________________________________________</a:t>
            </a:r>
          </a:p>
          <a:p>
            <a:endParaRPr lang="ru-RU" altLang="ru-RU" dirty="0">
              <a:latin typeface="Arial" panose="020B0604020202020204" pitchFamily="34" charset="0"/>
            </a:endParaRPr>
          </a:p>
          <a:p>
            <a:r>
              <a:rPr lang="ru-RU" altLang="ru-RU" dirty="0">
                <a:latin typeface="Arial" panose="020B0604020202020204" pitchFamily="34" charset="0"/>
              </a:rPr>
              <a:t>_______________________________________________________</a:t>
            </a:r>
          </a:p>
          <a:p>
            <a:endParaRPr lang="ru-RU" altLang="ru-RU" dirty="0">
              <a:latin typeface="Arial" panose="020B0604020202020204" pitchFamily="34" charset="0"/>
            </a:endParaRPr>
          </a:p>
          <a:p>
            <a:r>
              <a:rPr lang="ru-RU" altLang="ru-RU" dirty="0">
                <a:latin typeface="Arial" panose="020B0604020202020204" pitchFamily="34" charset="0"/>
              </a:rPr>
              <a:t>_______________________________________________________</a:t>
            </a:r>
          </a:p>
          <a:p>
            <a:endParaRPr lang="ru-RU" altLang="ru-RU" dirty="0">
              <a:latin typeface="Arial" panose="020B0604020202020204" pitchFamily="34" charset="0"/>
            </a:endParaRPr>
          </a:p>
          <a:p>
            <a:r>
              <a:rPr lang="ru-RU" altLang="ru-RU" dirty="0">
                <a:latin typeface="Arial" panose="020B0604020202020204" pitchFamily="34" charset="0"/>
              </a:rPr>
              <a:t>_______________________________________________________</a:t>
            </a:r>
          </a:p>
          <a:p>
            <a:endParaRPr lang="ru-RU" altLang="ru-RU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493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03E2-7F64-4AAD-82AC-3989E7C7EE51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BC7-529B-4ECC-AEAB-2FA0240AA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871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03E2-7F64-4AAD-82AC-3989E7C7EE51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BC7-529B-4ECC-AEAB-2FA0240AA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407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03E2-7F64-4AAD-82AC-3989E7C7EE51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BC7-529B-4ECC-AEAB-2FA0240AA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168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03E2-7F64-4AAD-82AC-3989E7C7EE51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BC7-529B-4ECC-AEAB-2FA0240AA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43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03E2-7F64-4AAD-82AC-3989E7C7EE51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BC7-529B-4ECC-AEAB-2FA0240AA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5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03E2-7F64-4AAD-82AC-3989E7C7EE51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BC7-529B-4ECC-AEAB-2FA0240AA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369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03E2-7F64-4AAD-82AC-3989E7C7EE51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BC7-529B-4ECC-AEAB-2FA0240AA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63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03E2-7F64-4AAD-82AC-3989E7C7EE51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BC7-529B-4ECC-AEAB-2FA0240AA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75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03E2-7F64-4AAD-82AC-3989E7C7EE51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BC7-529B-4ECC-AEAB-2FA0240AA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187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03E2-7F64-4AAD-82AC-3989E7C7EE51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BC7-529B-4ECC-AEAB-2FA0240AA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30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E03E2-7F64-4AAD-82AC-3989E7C7EE51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9BC7-529B-4ECC-AEAB-2FA0240AA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36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E03E2-7F64-4AAD-82AC-3989E7C7EE51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99BC7-529B-4ECC-AEAB-2FA0240AA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18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generator.grany-center.org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no.ru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grany-center.org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2733" y="3464107"/>
            <a:ext cx="10947042" cy="1655762"/>
          </a:xfrm>
        </p:spPr>
        <p:txBody>
          <a:bodyPr>
            <a:noAutofit/>
          </a:bodyPr>
          <a:lstStyle/>
          <a:p>
            <a:r>
              <a:rPr lang="ru-RU" sz="5400" b="1" dirty="0"/>
              <a:t> </a:t>
            </a:r>
            <a:r>
              <a:rPr lang="ru-RU" sz="5400" b="1" dirty="0" smtClean="0"/>
              <a:t>Удаленные </a:t>
            </a:r>
            <a:r>
              <a:rPr lang="ru-RU" sz="5400" b="1" dirty="0"/>
              <a:t>команды и инструменты совместной </a:t>
            </a:r>
            <a:r>
              <a:rPr lang="ru-RU" sz="5400" b="1" dirty="0" smtClean="0"/>
              <a:t>работы</a:t>
            </a:r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22090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551572" y="5453228"/>
            <a:ext cx="44174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+mj-lt"/>
                <a:ea typeface="+mj-ea"/>
                <a:cs typeface="+mj-cs"/>
              </a:rPr>
              <a:t>Ксения Ершова</a:t>
            </a:r>
          </a:p>
          <a:p>
            <a:r>
              <a:rPr lang="ru-RU" sz="2000" b="1" dirty="0">
                <a:latin typeface="+mj-lt"/>
                <a:ea typeface="+mj-ea"/>
                <a:cs typeface="+mj-cs"/>
              </a:rPr>
              <a:t>Алина Гневашева</a:t>
            </a:r>
          </a:p>
          <a:p>
            <a:r>
              <a:rPr lang="ru-RU" sz="2000" b="1" dirty="0">
                <a:latin typeface="+mj-lt"/>
                <a:ea typeface="+mj-ea"/>
                <a:cs typeface="+mj-cs"/>
              </a:rPr>
              <a:t>Центр ГРАНИ</a:t>
            </a:r>
          </a:p>
        </p:txBody>
      </p:sp>
    </p:spTree>
    <p:extLst>
      <p:ext uri="{BB962C8B-B14F-4D97-AF65-F5344CB8AC3E}">
        <p14:creationId xmlns:p14="http://schemas.microsoft.com/office/powerpoint/2010/main" val="3000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821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Что мы сделали?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6533" y="1516532"/>
            <a:ext cx="10515600" cy="435133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Обеспечили удаленный доступ к серверу всех сотрудников. Постепенно переносим в облако</a:t>
            </a:r>
          </a:p>
          <a:p>
            <a:r>
              <a:rPr lang="ru-RU" dirty="0" smtClean="0"/>
              <a:t>Бух. отчетность через электронные ключи и удаленно</a:t>
            </a:r>
          </a:p>
          <a:p>
            <a:r>
              <a:rPr lang="ru-RU" dirty="0" smtClean="0"/>
              <a:t>Корпоративные </a:t>
            </a:r>
            <a:r>
              <a:rPr lang="en-US" dirty="0" smtClean="0"/>
              <a:t>sim</a:t>
            </a:r>
            <a:r>
              <a:rPr lang="ru-RU" dirty="0" smtClean="0"/>
              <a:t>карты с большим объемом интернет трафика</a:t>
            </a:r>
          </a:p>
          <a:p>
            <a:r>
              <a:rPr lang="ru-RU" dirty="0" smtClean="0"/>
              <a:t>Переадресация звонков из офиса (благодаря </a:t>
            </a:r>
            <a:r>
              <a:rPr lang="en-US" dirty="0" smtClean="0"/>
              <a:t>IP </a:t>
            </a:r>
            <a:r>
              <a:rPr lang="ru-RU" dirty="0" smtClean="0"/>
              <a:t>телефонии)</a:t>
            </a:r>
          </a:p>
          <a:p>
            <a:r>
              <a:rPr lang="ru-RU" dirty="0" smtClean="0"/>
              <a:t>Правовая система Консультант на </a:t>
            </a:r>
            <a:r>
              <a:rPr lang="ru-RU" dirty="0" err="1" smtClean="0"/>
              <a:t>флешке</a:t>
            </a:r>
            <a:endParaRPr lang="ru-RU" dirty="0" smtClean="0"/>
          </a:p>
          <a:p>
            <a:r>
              <a:rPr lang="en-US" dirty="0" smtClean="0"/>
              <a:t>Google </a:t>
            </a:r>
            <a:r>
              <a:rPr lang="ru-RU" dirty="0" smtClean="0"/>
              <a:t>календарь и синхронизация в </a:t>
            </a:r>
            <a:r>
              <a:rPr lang="en-US" dirty="0" smtClean="0"/>
              <a:t>CRM </a:t>
            </a:r>
            <a:endParaRPr lang="ru-RU" dirty="0" smtClean="0"/>
          </a:p>
          <a:p>
            <a:r>
              <a:rPr lang="ru-RU" dirty="0" smtClean="0"/>
              <a:t>Проверили качество интернета у сотрудников</a:t>
            </a:r>
          </a:p>
          <a:p>
            <a:r>
              <a:rPr lang="ru-RU" dirty="0" smtClean="0"/>
              <a:t>Оснастили оборудованием по запросу (ноутбук, наушники, мышь </a:t>
            </a:r>
            <a:r>
              <a:rPr lang="ru-RU" dirty="0" err="1" smtClean="0"/>
              <a:t>итд</a:t>
            </a:r>
            <a:r>
              <a:rPr lang="ru-RU" dirty="0" smtClean="0"/>
              <a:t>)</a:t>
            </a:r>
          </a:p>
          <a:p>
            <a:r>
              <a:rPr lang="ru-RU" dirty="0" smtClean="0"/>
              <a:t>Разрешили забрать часть оборудования из офиса. Важен механизм учета!</a:t>
            </a:r>
          </a:p>
          <a:p>
            <a:r>
              <a:rPr lang="ru-RU" dirty="0" smtClean="0"/>
              <a:t>Активизировали </a:t>
            </a:r>
            <a:r>
              <a:rPr lang="en-US" dirty="0" smtClean="0"/>
              <a:t>CRM </a:t>
            </a:r>
            <a:r>
              <a:rPr lang="ru-RU" dirty="0" smtClean="0"/>
              <a:t>систему. У нас </a:t>
            </a:r>
            <a:r>
              <a:rPr lang="ru-RU" dirty="0" err="1" smtClean="0"/>
              <a:t>Мегаплан</a:t>
            </a:r>
            <a:endParaRPr lang="ru-RU" dirty="0" smtClean="0"/>
          </a:p>
          <a:p>
            <a:r>
              <a:rPr lang="ru-RU" dirty="0" smtClean="0"/>
              <a:t>Выбрали систему для онлайн коммуникации. </a:t>
            </a:r>
            <a:r>
              <a:rPr lang="en-US" dirty="0" smtClean="0"/>
              <a:t>ZOOM</a:t>
            </a:r>
            <a:endParaRPr lang="ru-RU" dirty="0" smtClean="0"/>
          </a:p>
          <a:p>
            <a:r>
              <a:rPr lang="ru-RU" dirty="0" smtClean="0"/>
              <a:t>Ведем еженедельный мониторинг</a:t>
            </a:r>
          </a:p>
          <a:p>
            <a:r>
              <a:rPr lang="ru-RU" dirty="0" smtClean="0"/>
              <a:t>Есть дни тишины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6534" y="6051005"/>
            <a:ext cx="106572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 fontAlgn="base"/>
            <a:r>
              <a:rPr lang="ru-RU" sz="2000" dirty="0">
                <a:solidFill>
                  <a:srgbClr val="FF0000"/>
                </a:solidFill>
              </a:rPr>
              <a:t>Пандемия запустила процесс глобальной вынужденной </a:t>
            </a:r>
            <a:r>
              <a:rPr lang="ru-RU" sz="2000" dirty="0" err="1" smtClean="0">
                <a:solidFill>
                  <a:srgbClr val="FF0000"/>
                </a:solidFill>
              </a:rPr>
              <a:t>цифровизации</a:t>
            </a:r>
            <a:r>
              <a:rPr lang="ru-RU" sz="2000" dirty="0" smtClean="0">
                <a:solidFill>
                  <a:srgbClr val="FF0000"/>
                </a:solidFill>
              </a:rPr>
              <a:t>. </a:t>
            </a:r>
            <a:r>
              <a:rPr lang="ru-RU" sz="2000" dirty="0" err="1" smtClean="0">
                <a:solidFill>
                  <a:srgbClr val="FF0000"/>
                </a:solidFill>
              </a:rPr>
              <a:t>Сколково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50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700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Важно понимать кто чем занят. </a:t>
            </a:r>
            <a:br>
              <a:rPr lang="ru-RU" dirty="0" smtClean="0"/>
            </a:br>
            <a:r>
              <a:rPr lang="ru-RU" dirty="0" smtClean="0"/>
              <a:t>Это снижает тревожность у коллег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6411" t="16112" r="1673"/>
          <a:stretch/>
        </p:blipFill>
        <p:spPr>
          <a:xfrm>
            <a:off x="277968" y="1449752"/>
            <a:ext cx="9316793" cy="525370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93994" y="1449752"/>
            <a:ext cx="354169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ru-RU" sz="1600" dirty="0">
              <a:latin typeface="+mj-lt"/>
              <a:ea typeface="+mj-ea"/>
              <a:cs typeface="+mj-cs"/>
            </a:endParaRPr>
          </a:p>
          <a:p>
            <a:pPr lvl="1" algn="just" fontAlgn="base"/>
            <a:r>
              <a:rPr lang="ru-RU" sz="2000" dirty="0"/>
              <a:t>с 10. 00 до 18.00 - “рабочее время”, когда возможны активное общение, постановка задач, назначение совещаний. </a:t>
            </a:r>
          </a:p>
          <a:p>
            <a:pPr lvl="1" algn="just" fontAlgn="base"/>
            <a:endParaRPr lang="ru-RU" sz="2000" dirty="0"/>
          </a:p>
          <a:p>
            <a:pPr lvl="1" algn="just" fontAlgn="base"/>
            <a:r>
              <a:rPr lang="ru-RU" sz="2000" dirty="0"/>
              <a:t>с 18.00 до 10.00 - “нерабочее время” отправка сообщения, постановка совещаний не рекомендуется, кроме срочных дел.</a:t>
            </a:r>
          </a:p>
        </p:txBody>
      </p:sp>
    </p:spTree>
    <p:extLst>
      <p:ext uri="{BB962C8B-B14F-4D97-AF65-F5344CB8AC3E}">
        <p14:creationId xmlns:p14="http://schemas.microsoft.com/office/powerpoint/2010/main" val="976505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1423" y="164637"/>
            <a:ext cx="11104565" cy="891431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Сокращайте каналы коммуникации и воспитывайте сотрудников, подрядчиков и партнеров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175" t="14005" r="15738" b="15962"/>
          <a:stretch/>
        </p:blipFill>
        <p:spPr>
          <a:xfrm>
            <a:off x="239350" y="1490201"/>
            <a:ext cx="8544949" cy="480053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784299" y="1443644"/>
            <a:ext cx="326436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2400" dirty="0"/>
              <a:t>Отключите уведомления там, где можно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2400" dirty="0"/>
              <a:t>Определите периодичность чтения сообщений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2400" dirty="0"/>
              <a:t>Не отвечайте там, где неудобно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2400" dirty="0"/>
              <a:t>Создавайте групповые чаты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2400" dirty="0"/>
              <a:t>Убирайте </a:t>
            </a:r>
            <a:r>
              <a:rPr lang="ru-RU" sz="2400" dirty="0" smtClean="0"/>
              <a:t>телефон, когда работаете над важным делом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76744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6"/>
            <a:ext cx="11952651" cy="85562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Организуйте документооборот и вводите правила переписки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563" t="12183" r="16139" b="31790"/>
          <a:stretch/>
        </p:blipFill>
        <p:spPr>
          <a:xfrm>
            <a:off x="335360" y="1508786"/>
            <a:ext cx="10849205" cy="493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26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6139" t="33192" r="16926" b="9380"/>
          <a:stretch/>
        </p:blipFill>
        <p:spPr>
          <a:xfrm>
            <a:off x="0" y="9985"/>
            <a:ext cx="8160907" cy="39364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6138" t="19185" r="37247" b="21987"/>
          <a:stretch/>
        </p:blipFill>
        <p:spPr>
          <a:xfrm>
            <a:off x="6209408" y="2564904"/>
            <a:ext cx="5743243" cy="407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96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595C44-B843-4E06-90E0-CA4E2F99D46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1371" y="356659"/>
            <a:ext cx="10972800" cy="46778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dirty="0" smtClean="0"/>
              <a:t>Инструменты в помощь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44F2B31-7E25-4A33-B709-35B080708DE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7680" y="1220755"/>
            <a:ext cx="4296139" cy="4897967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Мессенджеры и чаты (</a:t>
            </a:r>
            <a:r>
              <a:rPr lang="en-US" dirty="0" smtClean="0"/>
              <a:t>Slack</a:t>
            </a:r>
            <a:r>
              <a:rPr lang="ru-RU" dirty="0" smtClean="0"/>
              <a:t>- безопасно, </a:t>
            </a:r>
            <a:r>
              <a:rPr lang="en-US" dirty="0" smtClean="0"/>
              <a:t>Telegram</a:t>
            </a:r>
            <a:r>
              <a:rPr lang="ru-RU" dirty="0" smtClean="0"/>
              <a:t>-удобно) </a:t>
            </a:r>
            <a:endParaRPr lang="ru-RU" dirty="0"/>
          </a:p>
          <a:p>
            <a:r>
              <a:rPr lang="ru-RU" dirty="0"/>
              <a:t>Работа в «облаке» (</a:t>
            </a:r>
            <a:r>
              <a:rPr lang="en-US" dirty="0"/>
              <a:t>Google</a:t>
            </a:r>
            <a:r>
              <a:rPr lang="ru-RU" dirty="0"/>
              <a:t>) </a:t>
            </a:r>
          </a:p>
          <a:p>
            <a:r>
              <a:rPr lang="en-US" dirty="0" smtClean="0"/>
              <a:t>CRM </a:t>
            </a:r>
            <a:r>
              <a:rPr lang="ru-RU" dirty="0" smtClean="0"/>
              <a:t>системы </a:t>
            </a:r>
            <a:r>
              <a:rPr lang="ru-RU" dirty="0"/>
              <a:t>(менеджеры задач): </a:t>
            </a:r>
            <a:r>
              <a:rPr lang="en-US" dirty="0" smtClean="0"/>
              <a:t>Any.do</a:t>
            </a:r>
            <a:r>
              <a:rPr lang="ru-RU" dirty="0"/>
              <a:t>, </a:t>
            </a:r>
            <a:r>
              <a:rPr lang="en-US" dirty="0"/>
              <a:t>Wunderlist</a:t>
            </a:r>
            <a:r>
              <a:rPr lang="ru-RU" dirty="0"/>
              <a:t>, </a:t>
            </a:r>
            <a:r>
              <a:rPr lang="en-US" dirty="0"/>
              <a:t>Trello</a:t>
            </a:r>
            <a:r>
              <a:rPr lang="ru-RU" dirty="0"/>
              <a:t>, </a:t>
            </a:r>
            <a:r>
              <a:rPr lang="en-US" dirty="0"/>
              <a:t>Asana</a:t>
            </a:r>
            <a:r>
              <a:rPr lang="ru-RU" dirty="0"/>
              <a:t>, </a:t>
            </a:r>
            <a:r>
              <a:rPr lang="ru-RU" dirty="0" err="1" smtClean="0"/>
              <a:t>Мегаплан</a:t>
            </a:r>
            <a:r>
              <a:rPr lang="ru-RU" dirty="0"/>
              <a:t>, «Битрикс24</a:t>
            </a:r>
            <a:r>
              <a:rPr lang="ru-RU" dirty="0" smtClean="0"/>
              <a:t>».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339" t="3778" r="1176" b="9381"/>
          <a:stretch/>
        </p:blipFill>
        <p:spPr>
          <a:xfrm>
            <a:off x="4271798" y="1220755"/>
            <a:ext cx="7680853" cy="47045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81250" y="6118722"/>
            <a:ext cx="6940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 fontAlgn="base"/>
            <a:r>
              <a:rPr lang="ru-RU" sz="2000" dirty="0" smtClean="0">
                <a:solidFill>
                  <a:srgbClr val="FF0000"/>
                </a:solidFill>
              </a:rPr>
              <a:t>Чего </a:t>
            </a:r>
            <a:r>
              <a:rPr lang="ru-RU" sz="2000" dirty="0">
                <a:solidFill>
                  <a:srgbClr val="FF0000"/>
                </a:solidFill>
              </a:rPr>
              <a:t>нет в </a:t>
            </a:r>
            <a:r>
              <a:rPr lang="ru-RU" sz="2000" dirty="0" err="1">
                <a:solidFill>
                  <a:srgbClr val="FF0000"/>
                </a:solidFill>
              </a:rPr>
              <a:t>Мегаплане</a:t>
            </a:r>
            <a:r>
              <a:rPr lang="ru-RU" sz="2000" dirty="0">
                <a:solidFill>
                  <a:srgbClr val="FF0000"/>
                </a:solidFill>
              </a:rPr>
              <a:t>, того нет в </a:t>
            </a:r>
            <a:r>
              <a:rPr lang="ru-RU" sz="2000" dirty="0" smtClean="0">
                <a:solidFill>
                  <a:srgbClr val="FF0000"/>
                </a:solidFill>
              </a:rPr>
              <a:t>природе!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292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221DAE-8664-4B10-9B4C-DB3F58346A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0934"/>
            <a:ext cx="5039784" cy="662517"/>
          </a:xfrm>
          <a:prstGeom prst="rect">
            <a:avLst/>
          </a:prstGeom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dirty="0"/>
              <a:t>Диаграмма </a:t>
            </a:r>
            <a:r>
              <a:rPr lang="ru-RU" dirty="0" err="1"/>
              <a:t>Ганта</a:t>
            </a:r>
            <a:endParaRPr lang="ru-RU" dirty="0"/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3AFFE86D-25B8-4EBA-A7C8-8617D531A37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19404" y="1220755"/>
          <a:ext cx="10418674" cy="4552589"/>
        </p:xfrm>
        <a:graphic>
          <a:graphicData uri="http://schemas.openxmlformats.org/drawingml/2006/table">
            <a:tbl>
              <a:tblPr/>
              <a:tblGrid>
                <a:gridCol w="1044941">
                  <a:extLst>
                    <a:ext uri="{9D8B030D-6E8A-4147-A177-3AD203B41FA5}">
                      <a16:colId xmlns:a16="http://schemas.microsoft.com/office/drawing/2014/main" xmlns="" val="283714499"/>
                    </a:ext>
                  </a:extLst>
                </a:gridCol>
                <a:gridCol w="2069391">
                  <a:extLst>
                    <a:ext uri="{9D8B030D-6E8A-4147-A177-3AD203B41FA5}">
                      <a16:colId xmlns:a16="http://schemas.microsoft.com/office/drawing/2014/main" xmlns="" val="4094246"/>
                    </a:ext>
                  </a:extLst>
                </a:gridCol>
                <a:gridCol w="706871">
                  <a:extLst>
                    <a:ext uri="{9D8B030D-6E8A-4147-A177-3AD203B41FA5}">
                      <a16:colId xmlns:a16="http://schemas.microsoft.com/office/drawing/2014/main" xmlns="" val="2715670706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3879647256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3365003666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861285085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3082644708"/>
                    </a:ext>
                  </a:extLst>
                </a:gridCol>
                <a:gridCol w="132199">
                  <a:extLst>
                    <a:ext uri="{9D8B030D-6E8A-4147-A177-3AD203B41FA5}">
                      <a16:colId xmlns:a16="http://schemas.microsoft.com/office/drawing/2014/main" xmlns="" val="696645115"/>
                    </a:ext>
                  </a:extLst>
                </a:gridCol>
                <a:gridCol w="339048">
                  <a:extLst>
                    <a:ext uri="{9D8B030D-6E8A-4147-A177-3AD203B41FA5}">
                      <a16:colId xmlns:a16="http://schemas.microsoft.com/office/drawing/2014/main" xmlns="" val="2258183771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239791867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1279258291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3947683892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2401240358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1377414598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3991297222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2092723177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4275407237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3636733182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1844269793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1059739773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3834147781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776897732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2392592743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2248607123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1515509835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456890597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2499660350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2608057835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3893232377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434575394"/>
                    </a:ext>
                  </a:extLst>
                </a:gridCol>
                <a:gridCol w="235624">
                  <a:extLst>
                    <a:ext uri="{9D8B030D-6E8A-4147-A177-3AD203B41FA5}">
                      <a16:colId xmlns:a16="http://schemas.microsoft.com/office/drawing/2014/main" xmlns="" val="3569635775"/>
                    </a:ext>
                  </a:extLst>
                </a:gridCol>
              </a:tblGrid>
              <a:tr h="18288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>
                          <a:effectLst/>
                        </a:rPr>
                        <a:t>Функция/</a:t>
                      </a:r>
                      <a:br>
                        <a:rPr lang="ru-RU" sz="1100" b="1">
                          <a:effectLst/>
                        </a:rPr>
                      </a:br>
                      <a:r>
                        <a:rPr lang="ru-RU" sz="1100" b="1">
                          <a:effectLst/>
                        </a:rPr>
                        <a:t>группа</a:t>
                      </a:r>
                    </a:p>
                  </a:txBody>
                  <a:tcPr marL="8271" marR="8271" marT="5515" marB="55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dirty="0">
                          <a:effectLst/>
                        </a:rPr>
                        <a:t>Задача</a:t>
                      </a:r>
                    </a:p>
                  </a:txBody>
                  <a:tcPr marL="8271" marR="8271" marT="5515" marB="55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>
                          <a:effectLst/>
                        </a:rPr>
                        <a:t>отв.</a:t>
                      </a:r>
                    </a:p>
                  </a:txBody>
                  <a:tcPr marL="8271" marR="8271" marT="5515" marB="55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 gridSpan="28"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ФЕВРАЛЬ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944517"/>
                  </a:ext>
                </a:extLst>
              </a:tr>
              <a:tr h="1828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1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2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3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4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5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6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7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8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9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10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11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12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13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14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14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16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17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18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19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20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21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22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23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24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25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26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27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>
                          <a:effectLst/>
                        </a:rPr>
                        <a:t>28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9696039"/>
                  </a:ext>
                </a:extLst>
              </a:tr>
              <a:tr h="182887">
                <a:tc gridSpan="2">
                  <a:txBody>
                    <a:bodyPr/>
                    <a:lstStyle/>
                    <a:p>
                      <a:pPr rtl="0" fontAlgn="b"/>
                      <a:r>
                        <a:rPr lang="ru-RU" sz="1100" b="1">
                          <a:effectLst/>
                        </a:rPr>
                        <a:t>ПРОГРАММА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190811"/>
                  </a:ext>
                </a:extLst>
              </a:tr>
              <a:tr h="437461"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100">
                          <a:effectLst/>
                        </a:rPr>
                        <a:t>черновик программы (после планирования целей и блоков)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7271492"/>
                  </a:ext>
                </a:extLst>
              </a:tr>
              <a:tr h="354484"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100">
                          <a:effectLst/>
                        </a:rPr>
                        <a:t>напоминание накануне мероприятия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 dirty="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 dirty="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 dirty="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64344593"/>
                  </a:ext>
                </a:extLst>
              </a:tr>
              <a:tr h="182887"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100">
                          <a:effectLst/>
                        </a:rPr>
                        <a:t>благодарности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0274905"/>
                  </a:ext>
                </a:extLst>
              </a:tr>
              <a:tr h="182887"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100">
                          <a:effectLst/>
                        </a:rPr>
                        <a:t>фото и видео отчеты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81355775"/>
                  </a:ext>
                </a:extLst>
              </a:tr>
              <a:tr h="182887">
                <a:tc gridSpan="2">
                  <a:txBody>
                    <a:bodyPr/>
                    <a:lstStyle/>
                    <a:p>
                      <a:pPr rtl="0" fontAlgn="b"/>
                      <a:r>
                        <a:rPr lang="ru-RU" sz="1100" b="1">
                          <a:effectLst/>
                        </a:rPr>
                        <a:t>БРЕНД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 dirty="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52292938"/>
                  </a:ext>
                </a:extLst>
              </a:tr>
              <a:tr h="318979"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100">
                          <a:effectLst/>
                        </a:rPr>
                        <a:t>создать видение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 dirty="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50957728"/>
                  </a:ext>
                </a:extLst>
              </a:tr>
              <a:tr h="182887"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100">
                          <a:effectLst/>
                        </a:rPr>
                        <a:t>сделать логотип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60201362"/>
                  </a:ext>
                </a:extLst>
              </a:tr>
              <a:tr h="437461"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100">
                          <a:effectLst/>
                        </a:rPr>
                        <a:t>разработать плакат, напечатать, разнести по локациям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 dirty="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87625491"/>
                  </a:ext>
                </a:extLst>
              </a:tr>
              <a:tr h="182887">
                <a:tc gridSpan="2">
                  <a:txBody>
                    <a:bodyPr/>
                    <a:lstStyle/>
                    <a:p>
                      <a:pPr rtl="0" fontAlgn="b"/>
                      <a:r>
                        <a:rPr lang="ru-RU" sz="1100" b="1">
                          <a:effectLst/>
                        </a:rPr>
                        <a:t>РАБОТА С УЧАСТНИКАМИ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3699924"/>
                  </a:ext>
                </a:extLst>
              </a:tr>
              <a:tr h="294769"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100">
                          <a:effectLst/>
                        </a:rPr>
                        <a:t>определить профиль участника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52053779"/>
                  </a:ext>
                </a:extLst>
              </a:tr>
              <a:tr h="354484"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100">
                          <a:effectLst/>
                        </a:rPr>
                        <a:t>собрать обратную связь от потенциальных участников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70165213"/>
                  </a:ext>
                </a:extLst>
              </a:tr>
              <a:tr h="182887"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100">
                          <a:effectLst/>
                        </a:rPr>
                        <a:t>создать форму заявки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57058231"/>
                  </a:ext>
                </a:extLst>
              </a:tr>
              <a:tr h="182887"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100" dirty="0">
                          <a:effectLst/>
                        </a:rPr>
                        <a:t>запуск регистрации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06218016"/>
                  </a:ext>
                </a:extLst>
              </a:tr>
              <a:tr h="526081"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1100" dirty="0">
                          <a:effectLst/>
                        </a:rPr>
                        <a:t>рассылка ответов участникам об успешном прохождении регистрации</a:t>
                      </a: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100" dirty="0">
                        <a:effectLst/>
                      </a:endParaRPr>
                    </a:p>
                  </a:txBody>
                  <a:tcPr marL="8271" marR="8271" marT="5515" marB="551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729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8313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7DD985-A5C7-4694-9889-25F838B55A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75685"/>
            <a:ext cx="10972800" cy="46778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dirty="0"/>
              <a:t>Инструменты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44A432-6C46-484D-9217-230473B7D1F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836085"/>
            <a:ext cx="11582400" cy="489796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dirty="0"/>
              <a:t>Рассылки (</a:t>
            </a:r>
            <a:r>
              <a:rPr lang="en-US" dirty="0"/>
              <a:t>MailChimp.com</a:t>
            </a:r>
            <a:r>
              <a:rPr lang="ru-RU" dirty="0"/>
              <a:t>) </a:t>
            </a:r>
          </a:p>
          <a:p>
            <a:r>
              <a:rPr lang="ru-RU" dirty="0"/>
              <a:t>Работа с </a:t>
            </a:r>
            <a:r>
              <a:rPr lang="ru-RU" dirty="0" smtClean="0"/>
              <a:t>текстами</a:t>
            </a:r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ru-RU" dirty="0"/>
              <a:t>Главред, </a:t>
            </a:r>
            <a:r>
              <a:rPr lang="ru-RU" dirty="0" err="1" smtClean="0"/>
              <a:t>Авего</a:t>
            </a:r>
            <a:r>
              <a:rPr lang="ru-RU" dirty="0" smtClean="0"/>
              <a:t>, </a:t>
            </a:r>
            <a:r>
              <a:rPr lang="en-US" dirty="0"/>
              <a:t>Text4InstaBot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 err="1" smtClean="0"/>
              <a:t>телеграм</a:t>
            </a:r>
            <a:r>
              <a:rPr lang="ru-RU" dirty="0" smtClean="0"/>
              <a:t>) </a:t>
            </a:r>
            <a:endParaRPr lang="ru-RU" dirty="0"/>
          </a:p>
          <a:p>
            <a:r>
              <a:rPr lang="ru-RU" dirty="0"/>
              <a:t>Визуализация </a:t>
            </a:r>
          </a:p>
          <a:p>
            <a:pPr marL="0" indent="0">
              <a:buNone/>
            </a:pPr>
            <a:r>
              <a:rPr lang="ru-RU" dirty="0"/>
              <a:t>(</a:t>
            </a:r>
            <a:r>
              <a:rPr lang="en-US" dirty="0"/>
              <a:t>Canva, </a:t>
            </a:r>
            <a:r>
              <a:rPr lang="en-US" dirty="0" err="1"/>
              <a:t>Crallo</a:t>
            </a:r>
            <a:r>
              <a:rPr lang="ru-RU" dirty="0"/>
              <a:t>, </a:t>
            </a:r>
            <a:r>
              <a:rPr lang="en-US" dirty="0" smtClean="0"/>
              <a:t>Pablo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by </a:t>
            </a:r>
            <a:r>
              <a:rPr lang="en-US" dirty="0"/>
              <a:t>Buffer</a:t>
            </a:r>
            <a:r>
              <a:rPr lang="ru-RU" dirty="0"/>
              <a:t>, </a:t>
            </a:r>
            <a:r>
              <a:rPr lang="ru-RU" dirty="0" smtClean="0"/>
              <a:t> </a:t>
            </a:r>
            <a:r>
              <a:rPr lang="ru-RU" dirty="0" err="1" smtClean="0"/>
              <a:t>фотостоки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en-US" dirty="0"/>
              <a:t>Unsplash.com</a:t>
            </a:r>
            <a:r>
              <a:rPr lang="ru-RU" dirty="0" smtClean="0"/>
              <a:t>)</a:t>
            </a:r>
          </a:p>
          <a:p>
            <a:r>
              <a:rPr lang="en-US" u="sng" dirty="0" smtClean="0">
                <a:solidFill>
                  <a:schemeClr val="bg2">
                    <a:lumMod val="90000"/>
                  </a:schemeClr>
                </a:solidFill>
              </a:rPr>
              <a:t>#</a:t>
            </a:r>
            <a:r>
              <a:rPr lang="en-US" u="sng" dirty="0" err="1" smtClean="0">
                <a:solidFill>
                  <a:schemeClr val="bg2">
                    <a:lumMod val="90000"/>
                  </a:schemeClr>
                </a:solidFill>
              </a:rPr>
              <a:t>socialochka</a:t>
            </a:r>
            <a:r>
              <a:rPr lang="en-US" u="sng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ru-RU" dirty="0" smtClean="0"/>
              <a:t>в </a:t>
            </a:r>
            <a:r>
              <a:rPr lang="en-US" dirty="0" smtClean="0"/>
              <a:t>FB</a:t>
            </a:r>
            <a:endParaRPr lang="ru-RU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885EA6F-5AE0-4590-BFEB-A9958CA7BE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872" y="1508787"/>
            <a:ext cx="7051275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137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0781" r="1963" b="6580"/>
          <a:stretch/>
        </p:blipFill>
        <p:spPr>
          <a:xfrm>
            <a:off x="335360" y="788707"/>
            <a:ext cx="11142299" cy="52805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19403" y="164638"/>
            <a:ext cx="6641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Генератор готовых решений для управления НКО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19670" y="6221440"/>
            <a:ext cx="68167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http://generator.grany-center.org/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68439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464107"/>
            <a:ext cx="9144000" cy="1655762"/>
          </a:xfrm>
        </p:spPr>
        <p:txBody>
          <a:bodyPr>
            <a:noAutofit/>
          </a:bodyPr>
          <a:lstStyle/>
          <a:p>
            <a:r>
              <a:rPr lang="ru-RU" sz="5400" dirty="0" smtClean="0"/>
              <a:t>Как чувствует себя команда важно знать всегда! </a:t>
            </a:r>
          </a:p>
          <a:p>
            <a:r>
              <a:rPr lang="ru-RU" sz="5400" dirty="0" smtClean="0"/>
              <a:t>И особенно на </a:t>
            </a:r>
            <a:r>
              <a:rPr lang="ru-RU" sz="5400" dirty="0" err="1" smtClean="0"/>
              <a:t>удаленке</a:t>
            </a:r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22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52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13F7BAA-E7C9-6C4B-B0F7-74556528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15" y="0"/>
            <a:ext cx="10515600" cy="1325563"/>
          </a:xfrm>
        </p:spPr>
        <p:txBody>
          <a:bodyPr/>
          <a:lstStyle/>
          <a:p>
            <a:r>
              <a:rPr lang="ru-RU" dirty="0" smtClean="0"/>
              <a:t>Попробуйте найти позитивные моменты!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72BFC18-D6B8-7446-B70A-9430E17BA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5563"/>
            <a:ext cx="5088565" cy="4351339"/>
          </a:xfrm>
        </p:spPr>
        <p:txBody>
          <a:bodyPr>
            <a:normAutofit/>
          </a:bodyPr>
          <a:lstStyle/>
          <a:p>
            <a:r>
              <a:rPr lang="ru-RU" dirty="0" smtClean="0"/>
              <a:t>Балуйте себя </a:t>
            </a:r>
            <a:endParaRPr lang="ru-RU" dirty="0"/>
          </a:p>
          <a:p>
            <a:r>
              <a:rPr lang="ru-RU" dirty="0" smtClean="0"/>
              <a:t>Придумайте собственную систему вознаграждения или поспорьте с кем-то из близких на приз за выполнение задачи</a:t>
            </a:r>
          </a:p>
          <a:p>
            <a:r>
              <a:rPr lang="ru-RU" dirty="0" smtClean="0"/>
              <a:t>Относитесь с юмором ко всему</a:t>
            </a:r>
          </a:p>
          <a:p>
            <a:r>
              <a:rPr lang="ru-RU" dirty="0" smtClean="0"/>
              <a:t>Придумайте внутреннюю систему общения с коллегами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187327" y="984410"/>
            <a:ext cx="6980120" cy="5762268"/>
            <a:chOff x="3890495" y="738307"/>
            <a:chExt cx="5235090" cy="432170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401" r="37546" b="6600"/>
            <a:stretch/>
          </p:blipFill>
          <p:spPr>
            <a:xfrm>
              <a:off x="5448643" y="739528"/>
              <a:ext cx="1805459" cy="4320480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9284" r="35262" b="6717"/>
            <a:stretch/>
          </p:blipFill>
          <p:spPr>
            <a:xfrm>
              <a:off x="7254102" y="739528"/>
              <a:ext cx="1871483" cy="432048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82" r="44542" b="7520"/>
            <a:stretch/>
          </p:blipFill>
          <p:spPr>
            <a:xfrm>
              <a:off x="3890495" y="738307"/>
              <a:ext cx="1603189" cy="42484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6989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Проводим регулярный мониторинг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815" t="10268" r="31884" b="59808"/>
          <a:stretch/>
        </p:blipFill>
        <p:spPr>
          <a:xfrm>
            <a:off x="940526" y="1554479"/>
            <a:ext cx="4641668" cy="2142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1220" t="19196" r="24164" b="15803"/>
          <a:stretch/>
        </p:blipFill>
        <p:spPr>
          <a:xfrm>
            <a:off x="5865223" y="1554479"/>
            <a:ext cx="5488577" cy="3672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3870480"/>
            <a:ext cx="48441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/>
              <a:t>Анкету можно составлять в произвольной форме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Нужно максимально понятно объяснить коллегам, почему это необходимо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Обязательно обрабатываем результаты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Что делать с полученными данными – решать вам или руководителю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2173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Готовимся к онлайн-встречам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70142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9 совещаний</a:t>
            </a:r>
          </a:p>
          <a:p>
            <a:r>
              <a:rPr lang="ru-RU" dirty="0" smtClean="0"/>
              <a:t>4 планерки </a:t>
            </a:r>
          </a:p>
          <a:p>
            <a:r>
              <a:rPr lang="ru-RU" dirty="0" smtClean="0"/>
              <a:t>Отметили 3 дня рождения</a:t>
            </a:r>
          </a:p>
          <a:p>
            <a:r>
              <a:rPr lang="ru-RU" dirty="0" smtClean="0"/>
              <a:t>Провели 5 </a:t>
            </a:r>
            <a:r>
              <a:rPr lang="ru-RU" dirty="0" err="1" smtClean="0"/>
              <a:t>вебинаров</a:t>
            </a:r>
            <a:r>
              <a:rPr lang="ru-RU" dirty="0" smtClean="0"/>
              <a:t> </a:t>
            </a:r>
          </a:p>
          <a:p>
            <a:r>
              <a:rPr lang="ru-RU" dirty="0" smtClean="0"/>
              <a:t>4 раза созванивались для выполнения </a:t>
            </a:r>
          </a:p>
          <a:p>
            <a:pPr marL="0" indent="0">
              <a:buNone/>
            </a:pPr>
            <a:r>
              <a:rPr lang="ru-RU" dirty="0" smtClean="0"/>
              <a:t>домашних заданий по обучению </a:t>
            </a:r>
          </a:p>
          <a:p>
            <a:r>
              <a:rPr lang="ru-RU" dirty="0" smtClean="0"/>
              <a:t>2 антикризисных </a:t>
            </a:r>
            <a:r>
              <a:rPr lang="ru-RU" dirty="0" err="1" smtClean="0"/>
              <a:t>бранча</a:t>
            </a:r>
            <a:endParaRPr lang="ru-RU" dirty="0" smtClean="0"/>
          </a:p>
          <a:p>
            <a:r>
              <a:rPr lang="ru-RU" dirty="0" smtClean="0"/>
              <a:t>2 антикризисных летучки с </a:t>
            </a:r>
          </a:p>
          <a:p>
            <a:pPr marL="0" indent="0">
              <a:buNone/>
            </a:pPr>
            <a:r>
              <a:rPr lang="ru-RU" dirty="0" smtClean="0"/>
              <a:t>представителями ресурсных </a:t>
            </a:r>
          </a:p>
          <a:p>
            <a:pPr marL="0" indent="0">
              <a:buNone/>
            </a:pPr>
            <a:r>
              <a:rPr lang="ru-RU" dirty="0" smtClean="0"/>
              <a:t>центров из регионов РФ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897" y="1532665"/>
            <a:ext cx="2871972" cy="16154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453" y="4061280"/>
            <a:ext cx="2926078" cy="16459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596" y="1161461"/>
            <a:ext cx="2835204" cy="15948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336" y="2995705"/>
            <a:ext cx="2716457" cy="339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01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Готовимся к онлайн-встречам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Тестируйте все </a:t>
            </a:r>
          </a:p>
          <a:p>
            <a:pPr marL="0" indent="0">
              <a:buNone/>
            </a:pPr>
            <a:r>
              <a:rPr lang="ru-RU" dirty="0" smtClean="0"/>
              <a:t>(даже, если вы проводите </a:t>
            </a:r>
          </a:p>
          <a:p>
            <a:pPr marL="0" indent="0">
              <a:buNone/>
            </a:pPr>
            <a:r>
              <a:rPr lang="ru-RU" dirty="0" smtClean="0"/>
              <a:t>15 конференцию за день!)</a:t>
            </a:r>
          </a:p>
          <a:p>
            <a:r>
              <a:rPr lang="ru-RU" dirty="0" smtClean="0"/>
              <a:t>Включайте видео</a:t>
            </a:r>
          </a:p>
          <a:p>
            <a:r>
              <a:rPr lang="ru-RU" dirty="0" smtClean="0"/>
              <a:t>Важно, как вы выглядите</a:t>
            </a:r>
          </a:p>
          <a:p>
            <a:r>
              <a:rPr lang="ru-RU" dirty="0" smtClean="0"/>
              <a:t>Не делайте сложных презентаций</a:t>
            </a:r>
          </a:p>
          <a:p>
            <a:r>
              <a:rPr lang="ru-RU" dirty="0" smtClean="0"/>
              <a:t>Не забывайте отправлять </a:t>
            </a:r>
          </a:p>
          <a:p>
            <a:pPr marL="0" indent="0">
              <a:buNone/>
            </a:pPr>
            <a:r>
              <a:rPr lang="ru-RU" dirty="0" smtClean="0"/>
              <a:t>участникам материалы встреч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897" y="1690688"/>
            <a:ext cx="3075394" cy="23065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988" y="1254032"/>
            <a:ext cx="2896509" cy="515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19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3F7BAA-E7C9-6C4B-B0F7-74556528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Возможные проблемы</a:t>
            </a:r>
            <a:endParaRPr lang="ru-RU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572BFC18-D6B8-7446-B70A-9430E17BA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</p:spPr>
        <p:txBody>
          <a:bodyPr>
            <a:normAutofit/>
          </a:bodyPr>
          <a:lstStyle/>
          <a:p>
            <a:r>
              <a:rPr lang="ru-RU" dirty="0" smtClean="0"/>
              <a:t>Ничего не грузится</a:t>
            </a:r>
          </a:p>
          <a:p>
            <a:r>
              <a:rPr lang="ru-RU" dirty="0" smtClean="0"/>
              <a:t>Участники не могут подключиться</a:t>
            </a:r>
          </a:p>
          <a:p>
            <a:r>
              <a:rPr lang="ru-RU" dirty="0" smtClean="0"/>
              <a:t>Не работает в определенном браузере</a:t>
            </a:r>
          </a:p>
          <a:p>
            <a:r>
              <a:rPr lang="ru-RU" dirty="0" smtClean="0"/>
              <a:t>Сбои записи</a:t>
            </a:r>
          </a:p>
          <a:p>
            <a:r>
              <a:rPr lang="ru-RU" dirty="0" smtClean="0"/>
              <a:t>Не сохранилась запись</a:t>
            </a:r>
          </a:p>
          <a:p>
            <a:r>
              <a:rPr lang="ru-RU" dirty="0" smtClean="0"/>
              <a:t>Не загружается презентация</a:t>
            </a:r>
          </a:p>
          <a:p>
            <a:r>
              <a:rPr lang="ru-RU" dirty="0" err="1" smtClean="0"/>
              <a:t>итд</a:t>
            </a:r>
            <a:endParaRPr lang="ru-RU" dirty="0" smtClean="0"/>
          </a:p>
          <a:p>
            <a:endParaRPr lang="ru-RU" dirty="0" smtClean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179" y="1412776"/>
            <a:ext cx="4115296" cy="411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5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8216"/>
          </a:xfrm>
        </p:spPr>
        <p:txBody>
          <a:bodyPr>
            <a:normAutofit fontScale="90000"/>
          </a:bodyPr>
          <a:lstStyle/>
          <a:p>
            <a:r>
              <a:rPr lang="ru-RU" sz="4000" u="sng" dirty="0"/>
              <a:t>Чек-лист готовности вашей НКО к онлайн встречам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6533" y="1318008"/>
            <a:ext cx="10515600" cy="4549862"/>
          </a:xfrm>
        </p:spPr>
        <p:txBody>
          <a:bodyPr>
            <a:normAutofit fontScale="55000" lnSpcReduction="20000"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ru-RU" dirty="0" smtClean="0"/>
              <a:t>У </a:t>
            </a:r>
            <a:r>
              <a:rPr lang="ru-RU" dirty="0"/>
              <a:t>нас оптимальное количество онлайн-встреч: не много и не мало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Наши встречи не слишком короткие и не слишком затянутые – хорошей продолжительности (лучше 40 мин-1,5 часа)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На каждой нашей встрече нет лишних людей, но есть все, кому там надо быть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Если не получается нормально начать встречу и не выходит быстро все исправить – мы переносим ее на другое время или отменяем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Мы планируем неделю так, что у каждого сотрудника (или всей команды) есть дни или части дня без онлайн-встреч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Мы планируем онлайн-встречи так, что между ними есть перерыв (в идеале - 30-60 минут)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Мы регулярно «подтягиваем» тех сотрудников, кто не успевает или у кого не получается наравне со всеми участвовать в </a:t>
            </a:r>
            <a:r>
              <a:rPr lang="ru-RU" dirty="0" smtClean="0"/>
              <a:t>онлайн-встречах</a:t>
            </a:r>
            <a:endParaRPr lang="ru-RU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У каждого человека в нашей команде есть устойчивый выход в интернет 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У каждого человека в нашей команде есть устройство, с которого можно зайти на встречу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Мы выбрали основную платформу, на которой проводятся онлайн-встречи нашей команды (или несколько платформ)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Все члены нашей команды умеют пользоваться выбранной платформой (или платформами)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У нашей команды есть единый для всех календарь; именно там все назначают рабочие встречи и напоминают о них.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ru-RU" dirty="0"/>
              <a:t>У нас проводятся регулярные встречи всей команды, управленцев, отдельных проектов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480402" y="6066394"/>
            <a:ext cx="636610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201F1E"/>
                </a:solidFill>
                <a:latin typeface="inherit"/>
              </a:rPr>
              <a:t>По материалам ЦРНО. Курс «НКО-</a:t>
            </a:r>
            <a:r>
              <a:rPr lang="ru-RU" b="1" dirty="0" err="1" smtClean="0">
                <a:solidFill>
                  <a:srgbClr val="201F1E"/>
                </a:solidFill>
                <a:latin typeface="inherit"/>
              </a:rPr>
              <a:t>удаленка</a:t>
            </a:r>
            <a:r>
              <a:rPr lang="ru-RU" b="1" dirty="0" smtClean="0">
                <a:solidFill>
                  <a:srgbClr val="201F1E"/>
                </a:solidFill>
                <a:latin typeface="inherit"/>
              </a:rPr>
              <a:t> </a:t>
            </a:r>
            <a:r>
              <a:rPr lang="ru-RU" b="1" dirty="0">
                <a:solidFill>
                  <a:srgbClr val="201F1E"/>
                </a:solidFill>
                <a:latin typeface="inherit"/>
              </a:rPr>
              <a:t>без боли</a:t>
            </a:r>
            <a:r>
              <a:rPr lang="ru-RU" b="1" dirty="0" smtClean="0">
                <a:solidFill>
                  <a:srgbClr val="201F1E"/>
                </a:solidFill>
                <a:latin typeface="inherit"/>
              </a:rPr>
              <a:t>»</a:t>
            </a:r>
          </a:p>
          <a:p>
            <a:pPr algn="ctr"/>
            <a:r>
              <a:rPr lang="ru-RU" u="sng" dirty="0">
                <a:solidFill>
                  <a:srgbClr val="202124"/>
                </a:solidFill>
                <a:latin typeface="arial" panose="020B0604020202020204" pitchFamily="34" charset="0"/>
                <a:hlinkClick r:id="rId2"/>
              </a:rPr>
              <a:t>www.crno.ru</a:t>
            </a:r>
            <a:endParaRPr lang="ru-RU" u="sng" dirty="0">
              <a:solidFill>
                <a:srgbClr val="660099"/>
              </a:solidFill>
              <a:latin typeface="arial" panose="020B0604020202020204" pitchFamily="34" charset="0"/>
              <a:hlinkClick r:id="rId2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96474" y="523539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4D5156"/>
                </a:solidFill>
                <a:latin typeface="arial" panose="020B0604020202020204" pitchFamily="34" charset="0"/>
              </a:rPr>
              <a:t/>
            </a:r>
            <a:br>
              <a:rPr lang="ru-RU" dirty="0">
                <a:solidFill>
                  <a:srgbClr val="4D5156"/>
                </a:solidFill>
                <a:latin typeface="arial" panose="020B060402020202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0130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2479" y="4043140"/>
            <a:ext cx="10947042" cy="165576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hlinkClick r:id="rId2"/>
              </a:rPr>
              <a:t>Спасибо за внимание</a:t>
            </a:r>
          </a:p>
          <a:p>
            <a:r>
              <a:rPr lang="en-US" sz="5400" b="1" dirty="0" smtClean="0">
                <a:hlinkClick r:id="rId2"/>
              </a:rPr>
              <a:t>www.grany-center.org</a:t>
            </a:r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22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488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782</Words>
  <Application>Microsoft Office PowerPoint</Application>
  <PresentationFormat>Широкоэкранный</PresentationFormat>
  <Paragraphs>170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arial</vt:lpstr>
      <vt:lpstr>Calibri</vt:lpstr>
      <vt:lpstr>Calibri Light</vt:lpstr>
      <vt:lpstr>inherit</vt:lpstr>
      <vt:lpstr>Wingdings</vt:lpstr>
      <vt:lpstr>Тема Office</vt:lpstr>
      <vt:lpstr>Презентация PowerPoint</vt:lpstr>
      <vt:lpstr>Что мы сделали?</vt:lpstr>
      <vt:lpstr>Важно понимать кто чем занят.  Это снижает тревожность у коллег</vt:lpstr>
      <vt:lpstr>Сокращайте каналы коммуникации и воспитывайте сотрудников, подрядчиков и партнеров</vt:lpstr>
      <vt:lpstr>Организуйте документооборот и вводите правила переписки</vt:lpstr>
      <vt:lpstr>Презентация PowerPoint</vt:lpstr>
      <vt:lpstr>Инструменты в помощь</vt:lpstr>
      <vt:lpstr>Диаграмма Ганта</vt:lpstr>
      <vt:lpstr>Инструменты </vt:lpstr>
      <vt:lpstr>Презентация PowerPoint</vt:lpstr>
      <vt:lpstr>Презентация PowerPoint</vt:lpstr>
      <vt:lpstr>Попробуйте найти позитивные моменты!</vt:lpstr>
      <vt:lpstr>Проводим регулярный мониторинг</vt:lpstr>
      <vt:lpstr>Готовимся к онлайн-встречам</vt:lpstr>
      <vt:lpstr>Готовимся к онлайн-встречам </vt:lpstr>
      <vt:lpstr>Возможные проблемы</vt:lpstr>
      <vt:lpstr>Чек-лист готовности вашей НКО к онлайн встречам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Ксюн</dc:creator>
  <cp:lastModifiedBy>Алина Гневашева</cp:lastModifiedBy>
  <cp:revision>11</cp:revision>
  <dcterms:created xsi:type="dcterms:W3CDTF">2020-04-22T06:38:16Z</dcterms:created>
  <dcterms:modified xsi:type="dcterms:W3CDTF">2020-04-22T08:38:32Z</dcterms:modified>
</cp:coreProperties>
</file>