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6"/>
  </p:notesMasterIdLst>
  <p:sldIdLst>
    <p:sldId id="257" r:id="rId2"/>
    <p:sldId id="313" r:id="rId3"/>
    <p:sldId id="314" r:id="rId4"/>
    <p:sldId id="264" r:id="rId5"/>
    <p:sldId id="263" r:id="rId6"/>
    <p:sldId id="315" r:id="rId7"/>
    <p:sldId id="316" r:id="rId8"/>
    <p:sldId id="317" r:id="rId9"/>
    <p:sldId id="320" r:id="rId10"/>
    <p:sldId id="319" r:id="rId11"/>
    <p:sldId id="318" r:id="rId12"/>
    <p:sldId id="321" r:id="rId13"/>
    <p:sldId id="322" r:id="rId14"/>
    <p:sldId id="31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679B"/>
    <a:srgbClr val="E57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7" autoAdjust="0"/>
  </p:normalViewPr>
  <p:slideViewPr>
    <p:cSldViewPr snapToGrid="0">
      <p:cViewPr varScale="1">
        <p:scale>
          <a:sx n="104" d="100"/>
          <a:sy n="104" d="100"/>
        </p:scale>
        <p:origin x="13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78D43-6383-4ECC-B331-10CA7F84C885}" type="datetimeFigureOut">
              <a:rPr lang="ru-RU" smtClean="0"/>
              <a:t>25.08.2021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98401-CE2A-4F77-99AC-22801FA83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87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27B00-FF38-464F-83C6-C5C96B189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58172B-A634-46A3-AA0C-FA3F4F93D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BDFB1D-5392-42E5-A929-12CE8F744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938734-F286-4D69-9DEC-07E2B41AD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ADC32B-588A-41D6-94D3-B5384FEE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9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290" y="365125"/>
            <a:ext cx="7891509" cy="1325563"/>
          </a:xfrm>
        </p:spPr>
        <p:txBody>
          <a:bodyPr/>
          <a:lstStyle>
            <a:lvl1pPr>
              <a:defRPr b="1">
                <a:solidFill>
                  <a:srgbClr val="6E679B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E679B"/>
                </a:solidFill>
              </a:defRPr>
            </a:lvl1pPr>
            <a:lvl2pPr>
              <a:defRPr>
                <a:solidFill>
                  <a:srgbClr val="6E679B"/>
                </a:solidFill>
              </a:defRPr>
            </a:lvl2pPr>
            <a:lvl3pPr>
              <a:defRPr>
                <a:solidFill>
                  <a:srgbClr val="6E679B"/>
                </a:solidFill>
              </a:defRPr>
            </a:lvl3pPr>
            <a:lvl4pPr>
              <a:defRPr>
                <a:solidFill>
                  <a:srgbClr val="6E679B"/>
                </a:solidFill>
              </a:defRPr>
            </a:lvl4pPr>
            <a:lvl5pPr>
              <a:defRPr>
                <a:solidFill>
                  <a:srgbClr val="6E679B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E679B"/>
                </a:solidFill>
              </a:defRPr>
            </a:lvl1pPr>
          </a:lstStyle>
          <a:p>
            <a:fld id="{D8DB352C-65D8-4297-86A1-C2BE7A51258C}" type="datetimeFigureOut">
              <a:rPr lang="ru-RU" smtClean="0"/>
              <a:pPr/>
              <a:t>25.08.2021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57598"/>
                </a:solidFill>
              </a:defRPr>
            </a:lvl1pPr>
          </a:lstStyle>
          <a:p>
            <a:fld id="{15D25D2F-6B42-4F99-887A-42CD96DF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656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7889"/>
            <a:ext cx="10799685" cy="114617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64065"/>
            <a:ext cx="10799684" cy="3212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027284" cy="365125"/>
          </a:xfrm>
        </p:spPr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46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67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40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316" y="365125"/>
            <a:ext cx="9054483" cy="1325563"/>
          </a:xfrm>
        </p:spPr>
        <p:txBody>
          <a:bodyPr/>
          <a:lstStyle>
            <a:lvl1pPr>
              <a:defRPr b="1">
                <a:solidFill>
                  <a:srgbClr val="6E679B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6E679B"/>
                </a:solidFill>
              </a:defRPr>
            </a:lvl1pPr>
            <a:lvl2pPr>
              <a:defRPr>
                <a:solidFill>
                  <a:srgbClr val="6E679B"/>
                </a:solidFill>
              </a:defRPr>
            </a:lvl2pPr>
            <a:lvl3pPr>
              <a:defRPr>
                <a:solidFill>
                  <a:srgbClr val="6E679B"/>
                </a:solidFill>
              </a:defRPr>
            </a:lvl3pPr>
            <a:lvl4pPr>
              <a:defRPr>
                <a:solidFill>
                  <a:srgbClr val="6E679B"/>
                </a:solidFill>
              </a:defRPr>
            </a:lvl4pPr>
            <a:lvl5pPr>
              <a:defRPr>
                <a:solidFill>
                  <a:srgbClr val="6E679B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E679B"/>
                </a:solidFill>
              </a:defRPr>
            </a:lvl1pPr>
          </a:lstStyle>
          <a:p>
            <a:fld id="{D8DB352C-65D8-4297-86A1-C2BE7A51258C}" type="datetimeFigureOut">
              <a:rPr lang="ru-RU" smtClean="0"/>
              <a:pPr/>
              <a:t>25.08.2021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57598"/>
                </a:solidFill>
              </a:defRPr>
            </a:lvl1pPr>
          </a:lstStyle>
          <a:p>
            <a:fld id="{15D25D2F-6B42-4F99-887A-42CD96DF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90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912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27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53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37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438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882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788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942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247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4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062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670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6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078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7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125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C6C77-2B59-4216-B24D-84529FDC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933F42-258E-4838-A6A9-5F6B7970F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144C3-BE5B-4DCC-A7AB-07866349A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DC3BF3-1517-4DC3-B457-53D85511C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B62E96-EE91-415B-9934-76E2E41B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9352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89407B-8548-4607-A11F-8C53674A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A55EEC-4B58-4524-A5AD-8832E7F30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08ACB4-0BEB-4A05-9F30-5FC7288B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FC2F16-E71F-410F-B2CB-F5A912C0D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313836-98A5-4B96-8E07-059E77800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819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07695C-17D0-43C6-80B5-EA7CBDD62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2BBA06-C8C0-4460-9014-83575113AB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CB027A-8273-4214-93BD-25B007108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68F4E-52F7-4F46-B21E-16F6D7647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F259EA-BCCE-4308-A1FA-777188D4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2F976C-692D-4CA0-9178-E9E6B017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1789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CDECC-FD2E-403B-A25E-E93EFA83C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3782B5-C521-4117-917C-4C6B06006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9FAD42-9FB0-4E04-81CD-8D99987B8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ECD196B-20F1-4E9C-AA31-7460E2E2CF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15121C6-717B-42A4-8CF1-97EDA2BACD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EBC42BC-B054-43BE-B7A3-F34075F4B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D36B57-5977-4602-A4A2-21536A673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278A877-52DD-49C3-8D99-D9DB6EADB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28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62E91-8C45-449F-B022-F3F501247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CB07769-D942-455A-8CD1-71EFE203A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DDB43B7-DDC7-456C-94FA-00FD7333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D740E91-2705-4BE8-BCD1-FA4F4B662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3201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318E094-3A08-421E-BB45-5F39F4BE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C91B6A-992C-4321-99A8-921AD2901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BB15673-260C-40EF-BBED-913C1A551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00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A1072-6EDC-4801-BAFC-9C07DC70D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A007E7-72CC-4961-A78C-F8F2885F3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8ECE4F-8F00-48FB-A9FB-62B249B51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909C60-EB7B-4689-97C0-E240BFFD4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6D1418-AC9F-4D02-B331-D2D42884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616D17-D935-4A0A-A59E-FBE6C931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9778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F1D1C-8ACC-49C7-BDB9-80EE8A2FB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D056B9-35F9-4BD5-8AAE-DFC3E248D4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B8F6224-E9FC-49E6-8C3D-80211458C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91053B-13A2-4D92-92D5-275BF1812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0B8F43-FA1B-4AD7-BB28-900A1CE28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DC3EE6-60A3-45BE-B27C-391288A3F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4748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C93FE5-1FEB-4606-805F-6D239E6F3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C665CA-CE73-4074-B079-06B2CDC36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A7D924-B3F4-4528-BCC2-A87A521CA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A92887-04F9-46D2-B15C-0EC460803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C7A7E3-59D1-4E80-A18D-C6E83CEEA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706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867594-C0A5-4D21-A444-950740365D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F68EB1C-B7F0-45EC-BBED-06B380EF84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D0D64C-00D1-45A2-9E92-08295EA12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352C-65D8-4297-86A1-C2BE7A51258C}" type="datetimeFigureOut">
              <a:rPr lang="ru-RU" smtClean="0"/>
              <a:pPr/>
              <a:t>25.08.2021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4C4E3E-6168-4F58-A018-9D8737990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613B36-5514-49CD-A945-A5A72455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25D2F-6B42-4F99-887A-42CD96DF1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144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590C4-C674-4F5B-A187-4264019D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0B5DBE-C17A-46F1-9D94-395AB4FFC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4FDDA7-C7E5-4A2F-8715-6B3DD772F6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6E679B"/>
                </a:solidFill>
              </a:defRPr>
            </a:lvl1pPr>
          </a:lstStyle>
          <a:p>
            <a:fld id="{D8DB352C-65D8-4297-86A1-C2BE7A51258C}" type="datetimeFigureOut">
              <a:rPr lang="ru-RU" smtClean="0"/>
              <a:pPr/>
              <a:t>25.08.2021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4004A8-CCB1-4CE0-8FAC-C93ADEF06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6E679B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F66676-A88B-4189-AB6C-878F7E469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E57598"/>
                </a:solidFill>
              </a:defRPr>
            </a:lvl1pPr>
          </a:lstStyle>
          <a:p>
            <a:fld id="{15D25D2F-6B42-4F99-887A-42CD96DF130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796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E679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6E679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6E679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6E679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E679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E679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6F0C08-C94E-40C2-9710-FE8E8126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069" y="2282824"/>
            <a:ext cx="10799685" cy="1146176"/>
          </a:xfrm>
        </p:spPr>
        <p:txBody>
          <a:bodyPr>
            <a:noAutofit/>
          </a:bodyPr>
          <a:lstStyle/>
          <a:p>
            <a:br>
              <a:rPr lang="ru-RU" sz="4800" b="1" dirty="0">
                <a:solidFill>
                  <a:schemeClr val="bg1"/>
                </a:solidFill>
              </a:rPr>
            </a:br>
            <a:r>
              <a:rPr lang="ru-RU" sz="4800" b="1" dirty="0">
                <a:solidFill>
                  <a:schemeClr val="bg1"/>
                </a:solidFill>
              </a:rPr>
              <a:t>Ключи к новому: новые специалисты некоммерческому сектору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0B3F997-3DD4-40F5-BFC8-C0CC352DC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9384" y="4103077"/>
            <a:ext cx="9918499" cy="20738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E57598"/>
                </a:solidFill>
              </a:rPr>
              <a:t>Денис Самойлов, координатор проектов, эксперт Центра ГРАНИ</a:t>
            </a:r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9128095" y="2438026"/>
            <a:ext cx="47920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E57598"/>
                </a:solidFill>
              </a:rPr>
              <a:t>Форум Сообщество, г. Саранск</a:t>
            </a:r>
            <a:endParaRPr lang="ru-RU" sz="2000" dirty="0">
              <a:solidFill>
                <a:srgbClr val="E575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285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92B47-A0AF-4FFF-9346-C2ECE45C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Почему НКО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FF79EF31-37FA-4AA1-BCB9-375A5F82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7492" y="1633537"/>
            <a:ext cx="4575584" cy="4227876"/>
          </a:xfrm>
        </p:spPr>
        <p:txBody>
          <a:bodyPr>
            <a:normAutofit/>
          </a:bodyPr>
          <a:lstStyle/>
          <a:p>
            <a:r>
              <a:rPr lang="ru-RU" sz="1800" dirty="0"/>
              <a:t>«Смертность» старых НКО, опустошение «экологических» ниш. Отсутствие </a:t>
            </a:r>
            <a:r>
              <a:rPr lang="ru-RU" sz="1800" dirty="0" err="1"/>
              <a:t>межпоколенческого</a:t>
            </a:r>
            <a:r>
              <a:rPr lang="ru-RU" sz="1800" dirty="0"/>
              <a:t> перехода</a:t>
            </a:r>
          </a:p>
          <a:p>
            <a:r>
              <a:rPr lang="ru-RU" sz="1800" dirty="0"/>
              <a:t>Появление новых НКО под решение новых проблем, в т.ч. с применением инновационных подходов и технологий</a:t>
            </a:r>
          </a:p>
          <a:p>
            <a:r>
              <a:rPr lang="ru-RU" sz="1800" dirty="0"/>
              <a:t>НКО – пространство возможных экспериментов и «венчурных инвестиций»</a:t>
            </a:r>
          </a:p>
          <a:p>
            <a:r>
              <a:rPr lang="ru-RU" sz="1800" dirty="0"/>
              <a:t>НКО – поле формирование новых междисциплинарных компетенций, особенно в направлениях «человек-человеку»</a:t>
            </a:r>
          </a:p>
          <a:p>
            <a:r>
              <a:rPr lang="ru-RU" sz="1800" dirty="0"/>
              <a:t>НКО – это всегда новое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EA7296E-DFC7-4C77-A85E-FC92A0796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633537"/>
            <a:ext cx="6624637" cy="359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C17FB1-775A-47E3-8A78-E1DCC4399BEE}"/>
              </a:ext>
            </a:extLst>
          </p:cNvPr>
          <p:cNvSpPr txBox="1"/>
          <p:nvPr/>
        </p:nvSpPr>
        <p:spPr>
          <a:xfrm>
            <a:off x="197618" y="5943600"/>
            <a:ext cx="4203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Источник АНО </a:t>
            </a:r>
            <a:r>
              <a:rPr lang="ru-RU" dirty="0" err="1"/>
              <a:t>Инфокультура</a:t>
            </a:r>
            <a:endParaRPr lang="ru-RU" dirty="0"/>
          </a:p>
          <a:p>
            <a:r>
              <a:rPr lang="en-US" dirty="0"/>
              <a:t>https://openngo.ru/analytics/nko-by-type/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948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92B47-A0AF-4FFF-9346-C2ECE45C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Проявившиеся дефициты в НКО-секторе: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094A6F-498E-4313-875C-FFDBC2225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690688"/>
            <a:ext cx="5657850" cy="4908075"/>
          </a:xfrm>
        </p:spPr>
        <p:txBody>
          <a:bodyPr>
            <a:normAutofit fontScale="92500"/>
          </a:bodyPr>
          <a:lstStyle/>
          <a:p>
            <a:r>
              <a:rPr lang="ru-RU" dirty="0"/>
              <a:t>Недостаточность центров компетенций в секторе</a:t>
            </a:r>
          </a:p>
          <a:p>
            <a:r>
              <a:rPr lang="ru-RU" dirty="0"/>
              <a:t>Неудовлетворенный запрос на практическую поддержку НКО по расширению их общественного влияния и фасилитации местных партнерств</a:t>
            </a:r>
          </a:p>
          <a:p>
            <a:r>
              <a:rPr lang="ru-RU" dirty="0"/>
              <a:t>Результативные и интересные событий НКО</a:t>
            </a:r>
          </a:p>
          <a:p>
            <a:r>
              <a:rPr lang="ru-RU" dirty="0"/>
              <a:t>Присутствие на значимых площадках одних и тех же специалистов НКО – руководителей.</a:t>
            </a:r>
          </a:p>
          <a:p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211E1132-971E-4B1A-A895-19A8FDF45705}"/>
              </a:ext>
            </a:extLst>
          </p:cNvPr>
          <p:cNvSpPr txBox="1">
            <a:spLocks/>
          </p:cNvSpPr>
          <p:nvPr/>
        </p:nvSpPr>
        <p:spPr>
          <a:xfrm>
            <a:off x="6233652" y="1690688"/>
            <a:ext cx="5742038" cy="4802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62610144-0321-4CBC-B4DC-B3A6A82212B5}"/>
              </a:ext>
            </a:extLst>
          </p:cNvPr>
          <p:cNvSpPr txBox="1">
            <a:spLocks/>
          </p:cNvSpPr>
          <p:nvPr/>
        </p:nvSpPr>
        <p:spPr>
          <a:xfrm>
            <a:off x="6233652" y="1690687"/>
            <a:ext cx="5657850" cy="490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Запрос на 3 основные темы:</a:t>
            </a:r>
          </a:p>
          <a:p>
            <a:pPr>
              <a:buFontTx/>
              <a:buChar char="-"/>
            </a:pPr>
            <a:r>
              <a:rPr lang="ru-RU" dirty="0"/>
              <a:t>Организация профессиональных, современных и интересных событий НКО для своих целевых аудиторий и партнеров;</a:t>
            </a:r>
          </a:p>
          <a:p>
            <a:pPr>
              <a:buFontTx/>
              <a:buChar char="-"/>
            </a:pPr>
            <a:r>
              <a:rPr lang="ru-RU" dirty="0"/>
              <a:t>Построение карт будущего и выработка стратегий для НКО, их сетей и местных сообществ</a:t>
            </a:r>
          </a:p>
          <a:p>
            <a:pPr>
              <a:buFontTx/>
              <a:buChar char="-"/>
            </a:pPr>
            <a:r>
              <a:rPr lang="ru-RU" dirty="0"/>
              <a:t>Формирование стратегических союзов, партнерств и коопераций </a:t>
            </a:r>
          </a:p>
          <a:p>
            <a:pPr marL="0" indent="0">
              <a:buNone/>
            </a:pPr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8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1458" y="365125"/>
            <a:ext cx="8422341" cy="1325563"/>
          </a:xfrm>
        </p:spPr>
        <p:txBody>
          <a:bodyPr/>
          <a:lstStyle/>
          <a:p>
            <a:r>
              <a:rPr lang="ru-RU" b="1" dirty="0"/>
              <a:t>Запрос на профессионалов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9400" y="1573306"/>
            <a:ext cx="11480800" cy="5119594"/>
          </a:xfrm>
        </p:spPr>
        <p:txBody>
          <a:bodyPr>
            <a:normAutofit fontScale="77500" lnSpcReduction="20000"/>
          </a:bodyPr>
          <a:lstStyle/>
          <a:p>
            <a:r>
              <a:rPr lang="ru-RU" sz="3000" dirty="0"/>
              <a:t>Их приверженность организации и проявляется в том, чтобы сделать эффективнее, результативнее и устойчивее полезность организации специальными методами деятельности. </a:t>
            </a:r>
          </a:p>
          <a:p>
            <a:r>
              <a:rPr lang="ru-RU" sz="3000" dirty="0"/>
              <a:t>Профессионалы понимают.  Понимают особые ресурсы и потенциал, систему поддержки и НКО – деятельность,  и при этом могут стать частью профсообщества.  Они быстро и технично общаются с   правильно выбранным уровнем партнерской организации,  участниками кооперации, делают внятные предложения , и знают как постоянно или спонтанно использовать  партнерство, не разрушив его потенциал и др.</a:t>
            </a:r>
          </a:p>
          <a:p>
            <a:r>
              <a:rPr lang="ru-RU" sz="3000" dirty="0"/>
              <a:t> Они могут выбирать формат  деятельности соразмерно ресурсам и задаче. Умеют конкретные совместные шаги,  быстро решать управленческие задачи, привлекая разный функциональные навыки и знания , а также тематических специалистов в усиление деятельности НКО.</a:t>
            </a:r>
          </a:p>
          <a:p>
            <a:r>
              <a:rPr lang="ru-RU" sz="3000" dirty="0"/>
              <a:t>Деятельность по продуктивным партнерства и кооперации своей организации и/или услуги и сервисы по усилению чужой кооперации  могут быть локомотивом в обновлении организации. Соблюдать баланс , быть центром прибыли в НКО.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426D63D-C146-4C03-862E-095E30A55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424" y="365125"/>
            <a:ext cx="8032376" cy="1325563"/>
          </a:xfrm>
        </p:spPr>
        <p:txBody>
          <a:bodyPr anchor="ctr">
            <a:normAutofit/>
          </a:bodyPr>
          <a:lstStyle/>
          <a:p>
            <a:r>
              <a:rPr lang="ru-RU" b="1" dirty="0"/>
              <a:t>Запрос на поколение</a:t>
            </a:r>
            <a:endParaRPr lang="en-US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5AF07E-75EA-4E8A-A369-F0882D43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8075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ru-RU" dirty="0"/>
              <a:t>Ценности, репутация , репрезентация  - </a:t>
            </a:r>
            <a:r>
              <a:rPr lang="ru-RU" dirty="0">
                <a:solidFill>
                  <a:srgbClr val="E57598"/>
                </a:solidFill>
              </a:rPr>
              <a:t>Идут новые профессиональные </a:t>
            </a:r>
          </a:p>
          <a:p>
            <a:r>
              <a:rPr lang="ru-RU" dirty="0"/>
              <a:t>Возможность создавать гибкие  межрегиональные  команды – Идут понимающие в своих темах и деятельности НКО и способные быстро на ее основе  создавать «продукты» повышенной полезности  </a:t>
            </a:r>
          </a:p>
          <a:p>
            <a:r>
              <a:rPr lang="ru-RU" dirty="0"/>
              <a:t>Показать что-то конкретное, что современно, точно по мысли и  может быть </a:t>
            </a:r>
            <a:r>
              <a:rPr lang="ru-RU" dirty="0" err="1"/>
              <a:t>вопроизведено</a:t>
            </a:r>
            <a:r>
              <a:rPr lang="ru-RU" dirty="0"/>
              <a:t>  (без разорения) -  </a:t>
            </a:r>
            <a:r>
              <a:rPr lang="ru-RU" dirty="0">
                <a:solidFill>
                  <a:srgbClr val="E57598"/>
                </a:solidFill>
              </a:rPr>
              <a:t>Видимая лаборатория новых продуктов, форматов и практики НКО. </a:t>
            </a:r>
            <a:r>
              <a:rPr lang="ru-RU" dirty="0" err="1">
                <a:solidFill>
                  <a:srgbClr val="E57598"/>
                </a:solidFill>
              </a:rPr>
              <a:t>Разноформатные</a:t>
            </a:r>
            <a:r>
              <a:rPr lang="ru-RU" dirty="0">
                <a:solidFill>
                  <a:srgbClr val="E57598"/>
                </a:solidFill>
              </a:rPr>
              <a:t> сервисы для усиления воздействия через, события, стратегии, объединение , кооперации как экономической </a:t>
            </a:r>
            <a:r>
              <a:rPr lang="ru-RU" dirty="0" err="1">
                <a:solidFill>
                  <a:srgbClr val="E57598"/>
                </a:solidFill>
              </a:rPr>
              <a:t>социавльной</a:t>
            </a:r>
            <a:r>
              <a:rPr lang="ru-RU" dirty="0">
                <a:solidFill>
                  <a:srgbClr val="E57598"/>
                </a:solidFill>
              </a:rPr>
              <a:t> </a:t>
            </a:r>
            <a:r>
              <a:rPr lang="ru-RU" dirty="0" err="1">
                <a:solidFill>
                  <a:srgbClr val="E57598"/>
                </a:solidFill>
              </a:rPr>
              <a:t>грамостности</a:t>
            </a:r>
            <a:r>
              <a:rPr lang="ru-RU" dirty="0">
                <a:solidFill>
                  <a:srgbClr val="E57598"/>
                </a:solidFill>
              </a:rPr>
              <a:t>  - прямо нынче  и в графиках этого года.</a:t>
            </a:r>
            <a:endParaRPr lang="ru-RU" dirty="0"/>
          </a:p>
          <a:p>
            <a:endParaRPr lang="ru-RU" dirty="0">
              <a:solidFill>
                <a:srgbClr val="E575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436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426D63D-C146-4C03-862E-095E30A55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424" y="365125"/>
            <a:ext cx="8032376" cy="1325563"/>
          </a:xfrm>
        </p:spPr>
        <p:txBody>
          <a:bodyPr anchor="ctr">
            <a:normAutofit/>
          </a:bodyPr>
          <a:lstStyle/>
          <a:p>
            <a:r>
              <a:rPr lang="ru-RU" b="1" dirty="0"/>
              <a:t>Запрос на поколение</a:t>
            </a:r>
            <a:endParaRPr lang="en-US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5AF07E-75EA-4E8A-A369-F0882D43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8075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ru-RU" dirty="0"/>
              <a:t>Ценности, репутация , репрезентация  - </a:t>
            </a:r>
            <a:r>
              <a:rPr lang="ru-RU" dirty="0">
                <a:solidFill>
                  <a:srgbClr val="E57598"/>
                </a:solidFill>
              </a:rPr>
              <a:t>Идут новые профессиональные </a:t>
            </a:r>
          </a:p>
          <a:p>
            <a:r>
              <a:rPr lang="ru-RU" dirty="0"/>
              <a:t>Возможность создавать гибкие  межрегиональные  команды – Идут понимающие в своих темах и деятельности НКО и способные быстро на ее основе  создавать «продукты» повышенной полезности  </a:t>
            </a:r>
          </a:p>
          <a:p>
            <a:r>
              <a:rPr lang="ru-RU" dirty="0"/>
              <a:t>Показать что-то конкретное, что современно, точно по мысли и  может быть </a:t>
            </a:r>
            <a:r>
              <a:rPr lang="ru-RU" dirty="0" err="1"/>
              <a:t>вопроизведено</a:t>
            </a:r>
            <a:r>
              <a:rPr lang="ru-RU" dirty="0"/>
              <a:t>  (без разорения) -  </a:t>
            </a:r>
            <a:r>
              <a:rPr lang="ru-RU" dirty="0">
                <a:solidFill>
                  <a:srgbClr val="E57598"/>
                </a:solidFill>
              </a:rPr>
              <a:t>Видимая лаборатория новых продуктов, форматов и практики НКО. </a:t>
            </a:r>
            <a:r>
              <a:rPr lang="ru-RU" dirty="0" err="1">
                <a:solidFill>
                  <a:srgbClr val="E57598"/>
                </a:solidFill>
              </a:rPr>
              <a:t>Разноформатные</a:t>
            </a:r>
            <a:r>
              <a:rPr lang="ru-RU" dirty="0">
                <a:solidFill>
                  <a:srgbClr val="E57598"/>
                </a:solidFill>
              </a:rPr>
              <a:t> сервисы для усиления воздействия через, события, стратегии, объединение , кооперации как экономической </a:t>
            </a:r>
            <a:r>
              <a:rPr lang="ru-RU" dirty="0" err="1">
                <a:solidFill>
                  <a:srgbClr val="E57598"/>
                </a:solidFill>
              </a:rPr>
              <a:t>социавльной</a:t>
            </a:r>
            <a:r>
              <a:rPr lang="ru-RU" dirty="0">
                <a:solidFill>
                  <a:srgbClr val="E57598"/>
                </a:solidFill>
              </a:rPr>
              <a:t> </a:t>
            </a:r>
            <a:r>
              <a:rPr lang="ru-RU" dirty="0" err="1">
                <a:solidFill>
                  <a:srgbClr val="E57598"/>
                </a:solidFill>
              </a:rPr>
              <a:t>грамостности</a:t>
            </a:r>
            <a:r>
              <a:rPr lang="ru-RU" dirty="0">
                <a:solidFill>
                  <a:srgbClr val="E57598"/>
                </a:solidFill>
              </a:rPr>
              <a:t>  - прямо нынче  и в графиках этого года.</a:t>
            </a:r>
            <a:endParaRPr lang="ru-RU" dirty="0"/>
          </a:p>
          <a:p>
            <a:endParaRPr lang="ru-RU" dirty="0">
              <a:solidFill>
                <a:srgbClr val="E575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10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426D63D-C146-4C03-862E-095E30A55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424" y="365125"/>
            <a:ext cx="8032376" cy="1325563"/>
          </a:xfrm>
        </p:spPr>
        <p:txBody>
          <a:bodyPr anchor="ctr">
            <a:normAutofit/>
          </a:bodyPr>
          <a:lstStyle/>
          <a:p>
            <a:r>
              <a:rPr lang="ru-RU" b="1" dirty="0"/>
              <a:t>Что мы делаем?</a:t>
            </a:r>
            <a:endParaRPr lang="en-US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5AF07E-75EA-4E8A-A369-F0882D43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807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Создать новому поколению «ключевых игроков», специалистам «среднего звена»  и молодым сотрудникам крупных ресурсных центров поддержки СО НКО возможности для преодоления «стеклянного потолка» их развития, успешной профессиональной и личной реализации.</a:t>
            </a:r>
          </a:p>
          <a:p>
            <a:r>
              <a:rPr lang="ru-RU" dirty="0"/>
              <a:t>Повысить уровень профессиональных компетенций сотрудников и волонтеров СОНКО силами взаимодействующих организаций, тренеров, </a:t>
            </a:r>
            <a:r>
              <a:rPr lang="ru-RU" dirty="0" err="1"/>
              <a:t>фасилитаторов</a:t>
            </a:r>
            <a:r>
              <a:rPr lang="ru-RU" dirty="0"/>
              <a:t> и модераторов, предоставляющих обновленное сопровождение НКО в данных тематических сферах.</a:t>
            </a:r>
          </a:p>
          <a:p>
            <a:r>
              <a:rPr lang="ru-RU" dirty="0"/>
              <a:t>Сформировать, обеспечить функционирование и продвижение методических и информационных ресурсов публичного доступа для СОНКО</a:t>
            </a:r>
            <a:endParaRPr lang="ru-RU" dirty="0">
              <a:solidFill>
                <a:srgbClr val="E575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39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92B47-A0AF-4FFF-9346-C2ECE45CA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Продукты и услуги инфраструктурных организаций для молодых на примере Центра ГРАНИ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094A6F-498E-4313-875C-FFDBC2225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50" y="1690688"/>
            <a:ext cx="5657850" cy="490807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Школа по организации</a:t>
            </a:r>
            <a:r>
              <a:rPr lang="en-US" dirty="0"/>
              <a:t> </a:t>
            </a:r>
            <a:r>
              <a:rPr lang="ru-RU" dirty="0"/>
              <a:t>общественных событий</a:t>
            </a:r>
          </a:p>
          <a:p>
            <a:r>
              <a:rPr lang="ru-RU" dirty="0"/>
              <a:t>Школа мастеров стратегических</a:t>
            </a:r>
            <a:r>
              <a:rPr lang="en-US" dirty="0"/>
              <a:t> </a:t>
            </a:r>
            <a:r>
              <a:rPr lang="ru-RU" dirty="0"/>
              <a:t>сессий для местного развития,</a:t>
            </a:r>
            <a:r>
              <a:rPr lang="en-US" dirty="0"/>
              <a:t> </a:t>
            </a:r>
            <a:r>
              <a:rPr lang="ru-RU" dirty="0"/>
              <a:t>развития НКО и инициатив</a:t>
            </a:r>
          </a:p>
          <a:p>
            <a:r>
              <a:rPr lang="ru-RU" dirty="0"/>
              <a:t>Школа мастеров-</a:t>
            </a:r>
            <a:r>
              <a:rPr lang="ru-RU" dirty="0" err="1"/>
              <a:t>фасилитаторов</a:t>
            </a:r>
            <a:r>
              <a:rPr lang="en-US" dirty="0"/>
              <a:t> </a:t>
            </a:r>
            <a:r>
              <a:rPr lang="ru-RU" dirty="0"/>
              <a:t>развития стратегических союзов и</a:t>
            </a:r>
            <a:r>
              <a:rPr lang="en-US" dirty="0"/>
              <a:t> </a:t>
            </a:r>
            <a:r>
              <a:rPr lang="ru-RU" dirty="0"/>
              <a:t>партнёрств, коммуникаций и</a:t>
            </a:r>
            <a:r>
              <a:rPr lang="en-US" dirty="0"/>
              <a:t> </a:t>
            </a:r>
            <a:r>
              <a:rPr lang="ru-RU" dirty="0"/>
              <a:t>усиления воздействия</a:t>
            </a:r>
          </a:p>
          <a:p>
            <a:r>
              <a:rPr lang="ru-RU" dirty="0"/>
              <a:t>Предоставление экспертной</a:t>
            </a:r>
            <a:r>
              <a:rPr lang="en-US" dirty="0"/>
              <a:t> </a:t>
            </a:r>
            <a:r>
              <a:rPr lang="ru-RU" dirty="0"/>
              <a:t>поддержки на старте</a:t>
            </a:r>
          </a:p>
          <a:p>
            <a:r>
              <a:rPr lang="ru-RU" dirty="0"/>
              <a:t>Практические справочники и кейс-буки после каждой Школы</a:t>
            </a:r>
          </a:p>
          <a:p>
            <a:r>
              <a:rPr lang="ru-RU" dirty="0"/>
              <a:t>Проектная мастерская по</a:t>
            </a:r>
            <a:r>
              <a:rPr lang="en-US" dirty="0"/>
              <a:t> </a:t>
            </a:r>
            <a:r>
              <a:rPr lang="ru-RU" dirty="0"/>
              <a:t>организации общероссийской серии</a:t>
            </a:r>
            <a:r>
              <a:rPr lang="en-US" dirty="0"/>
              <a:t> </a:t>
            </a:r>
            <a:r>
              <a:rPr lang="ru-RU" dirty="0"/>
              <a:t>мероприятий проекта в регионах.</a:t>
            </a:r>
            <a:endParaRPr lang="en-US" dirty="0"/>
          </a:p>
          <a:p>
            <a:r>
              <a:rPr lang="ru-RU" dirty="0"/>
              <a:t>Консультирование</a:t>
            </a:r>
          </a:p>
          <a:p>
            <a:r>
              <a:rPr lang="ru-RU" dirty="0"/>
              <a:t>Информационные рассылки</a:t>
            </a:r>
          </a:p>
          <a:p>
            <a:r>
              <a:rPr lang="ru-RU" dirty="0"/>
              <a:t>Библиотека полезных материалов</a:t>
            </a:r>
          </a:p>
          <a:p>
            <a:pPr lvl="1"/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211E1132-971E-4B1A-A895-19A8FDF45705}"/>
              </a:ext>
            </a:extLst>
          </p:cNvPr>
          <p:cNvSpPr txBox="1">
            <a:spLocks/>
          </p:cNvSpPr>
          <p:nvPr/>
        </p:nvSpPr>
        <p:spPr>
          <a:xfrm>
            <a:off x="6233652" y="1690688"/>
            <a:ext cx="5742038" cy="4802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62610144-0321-4CBC-B4DC-B3A6A82212B5}"/>
              </a:ext>
            </a:extLst>
          </p:cNvPr>
          <p:cNvSpPr txBox="1">
            <a:spLocks/>
          </p:cNvSpPr>
          <p:nvPr/>
        </p:nvSpPr>
        <p:spPr>
          <a:xfrm>
            <a:off x="6233652" y="1690687"/>
            <a:ext cx="5657850" cy="490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E679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 КЕМ МЫ ЭТО ДЕЛАЕМ?</a:t>
            </a:r>
          </a:p>
          <a:p>
            <a:pPr marL="0" indent="0">
              <a:buNone/>
            </a:pPr>
            <a:r>
              <a:rPr lang="ru-RU" b="1" dirty="0"/>
              <a:t>- Молодые специалисты НКО</a:t>
            </a:r>
          </a:p>
          <a:p>
            <a:pPr marL="0" indent="0">
              <a:buNone/>
            </a:pPr>
            <a:r>
              <a:rPr lang="ru-RU" b="1" dirty="0"/>
              <a:t>- Не руководители организаций</a:t>
            </a:r>
          </a:p>
          <a:p>
            <a:pPr marL="0" indent="0">
              <a:buNone/>
            </a:pPr>
            <a:r>
              <a:rPr lang="ru-RU" b="1" dirty="0"/>
              <a:t>- Условно до 40 лет</a:t>
            </a:r>
            <a:endParaRPr lang="ru-RU" dirty="0"/>
          </a:p>
          <a:p>
            <a:pPr lvl="1"/>
            <a:endParaRPr lang="ru-RU" dirty="0"/>
          </a:p>
          <a:p>
            <a:pPr lvl="1"/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208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426D63D-C146-4C03-862E-095E30A55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424" y="365125"/>
            <a:ext cx="8032376" cy="1325563"/>
          </a:xfrm>
        </p:spPr>
        <p:txBody>
          <a:bodyPr anchor="ctr">
            <a:normAutofit/>
          </a:bodyPr>
          <a:lstStyle/>
          <a:p>
            <a:r>
              <a:rPr lang="ru-RU" b="1" dirty="0"/>
              <a:t>Школа для мастеров-организаторов событий</a:t>
            </a:r>
            <a:endParaRPr lang="en-US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5AF07E-75EA-4E8A-A369-F0882D43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8848" y="2310504"/>
            <a:ext cx="604495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5 </a:t>
            </a:r>
            <a:r>
              <a:rPr lang="ru-RU" dirty="0"/>
              <a:t>дней обучения онлайн, 11 обучающих модулей;</a:t>
            </a:r>
          </a:p>
          <a:p>
            <a:r>
              <a:rPr lang="ru-RU" dirty="0"/>
              <a:t>Более 30 участников и 10 экспертов, в т.ч. Практиков из бизнеса;</a:t>
            </a:r>
          </a:p>
          <a:p>
            <a:r>
              <a:rPr lang="ru-RU" dirty="0"/>
              <a:t>Применение знаний на практике, каждый участник школы является практикующим организатором событий и </a:t>
            </a:r>
            <a:r>
              <a:rPr lang="ru-RU" dirty="0" err="1"/>
              <a:t>работет</a:t>
            </a:r>
            <a:r>
              <a:rPr lang="ru-RU" dirty="0"/>
              <a:t>  в НКО;</a:t>
            </a:r>
          </a:p>
          <a:p>
            <a:r>
              <a:rPr lang="ru-RU" dirty="0"/>
              <a:t>3 участника Школы были приглашены в команду организаторов ежегодной конференции Минэкономразвития России;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B07BD4-9461-46C1-B5A2-4BBDB9275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42" y="2551543"/>
            <a:ext cx="4665531" cy="386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26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426D63D-C146-4C03-862E-095E30A55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424" y="365125"/>
            <a:ext cx="8032376" cy="1325563"/>
          </a:xfrm>
        </p:spPr>
        <p:txBody>
          <a:bodyPr anchor="ctr">
            <a:normAutofit/>
          </a:bodyPr>
          <a:lstStyle/>
          <a:p>
            <a:r>
              <a:rPr lang="ru-RU" b="1" dirty="0"/>
              <a:t>Школа для мастеров по проведению </a:t>
            </a:r>
            <a:r>
              <a:rPr lang="ru-RU" b="1" dirty="0" err="1"/>
              <a:t>стратсессий</a:t>
            </a:r>
            <a:endParaRPr lang="en-US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5AF07E-75EA-4E8A-A369-F0882D43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8075"/>
            <a:ext cx="3937986" cy="435133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4</a:t>
            </a:r>
            <a:r>
              <a:rPr lang="en-US" dirty="0"/>
              <a:t> </a:t>
            </a:r>
            <a:r>
              <a:rPr lang="ru-RU" dirty="0"/>
              <a:t>дня обучения онлайн, 6 обучающих модулей;</a:t>
            </a:r>
          </a:p>
          <a:p>
            <a:r>
              <a:rPr lang="ru-RU" dirty="0"/>
              <a:t>Более 30 участников и 8 экспертов, в т.ч. практиков по проведению стратегических сессий;</a:t>
            </a:r>
          </a:p>
          <a:p>
            <a:r>
              <a:rPr lang="ru-RU" dirty="0"/>
              <a:t>Разработаны собственные программы проведения стратегических сессий и работы с местным сообществом или партнерскими организациями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B37EAE-024A-43F5-905C-D884E61FD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828" y="2378075"/>
            <a:ext cx="1878744" cy="26465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48A6F1-9702-47D0-83ED-47E216DF6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413" y="2964151"/>
            <a:ext cx="1938739" cy="2747818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доска&#10;&#10;Автоматически созданное описание">
            <a:extLst>
              <a:ext uri="{FF2B5EF4-FFF2-40B4-BE49-F238E27FC236}">
                <a16:creationId xmlns:a16="http://schemas.microsoft.com/office/drawing/2014/main" id="{A7AC6702-2B53-47F5-B74F-041CA52146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97" t="12525" r="34772" b="9226"/>
          <a:stretch/>
        </p:blipFill>
        <p:spPr>
          <a:xfrm>
            <a:off x="8081819" y="3429000"/>
            <a:ext cx="2050123" cy="29556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27BA2D-3C36-4BAB-8656-3CCA584793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988" t="13468" r="33712" b="9091"/>
          <a:stretch/>
        </p:blipFill>
        <p:spPr>
          <a:xfrm>
            <a:off x="9699723" y="2378075"/>
            <a:ext cx="2260062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9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426D63D-C146-4C03-862E-095E30A55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424" y="365125"/>
            <a:ext cx="8032376" cy="1325563"/>
          </a:xfrm>
        </p:spPr>
        <p:txBody>
          <a:bodyPr anchor="ctr">
            <a:normAutofit fontScale="90000"/>
          </a:bodyPr>
          <a:lstStyle/>
          <a:p>
            <a:r>
              <a:rPr lang="ru-RU" b="1" dirty="0"/>
              <a:t>Школа для мастеров по построению стратегических союзов, партнерств и коопераций</a:t>
            </a:r>
            <a:endParaRPr lang="en-US" b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5AF07E-75EA-4E8A-A369-F0882D43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6940" y="2386952"/>
            <a:ext cx="4038600" cy="435133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3 дня оффлайн, 29 участников и 7 экспертов</a:t>
            </a:r>
          </a:p>
          <a:p>
            <a:r>
              <a:rPr lang="ru-RU" dirty="0"/>
              <a:t>Рассмотрение кейсов и применение инструментов построения союзов на практике</a:t>
            </a:r>
          </a:p>
          <a:p>
            <a:r>
              <a:rPr lang="ru-RU" dirty="0">
                <a:solidFill>
                  <a:srgbClr val="E57598"/>
                </a:solidFill>
              </a:rPr>
              <a:t>Формирование партнерств и сетей в территориях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477D59-9E22-4183-B41E-EE51A845BF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48" t="12929" r="16970" b="9630"/>
          <a:stretch/>
        </p:blipFill>
        <p:spPr>
          <a:xfrm>
            <a:off x="363479" y="2475345"/>
            <a:ext cx="3845065" cy="25423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569B03-AF1A-4CFF-8565-F46EC5DB3B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74" t="13738" r="17879" b="9225"/>
          <a:stretch/>
        </p:blipFill>
        <p:spPr>
          <a:xfrm>
            <a:off x="3214253" y="3512127"/>
            <a:ext cx="4311285" cy="301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49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8EC837-D133-4920-A7C9-7217A08E5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7950" y="365125"/>
            <a:ext cx="8705850" cy="1325563"/>
          </a:xfrm>
        </p:spPr>
        <p:txBody>
          <a:bodyPr/>
          <a:lstStyle/>
          <a:p>
            <a:r>
              <a:rPr lang="ru-RU" dirty="0"/>
              <a:t>Библиотека материалов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970BCF-A955-483D-A518-8FF9916B7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6792" y="2476870"/>
            <a:ext cx="7057007" cy="4163627"/>
          </a:xfrm>
        </p:spPr>
        <p:txBody>
          <a:bodyPr>
            <a:normAutofit/>
          </a:bodyPr>
          <a:lstStyle/>
          <a:p>
            <a:r>
              <a:rPr lang="ru-RU" dirty="0"/>
              <a:t>Более 25 технологий для использования</a:t>
            </a:r>
          </a:p>
          <a:p>
            <a:r>
              <a:rPr lang="ru-RU" dirty="0"/>
              <a:t>Около 200 материалов:</a:t>
            </a:r>
          </a:p>
          <a:p>
            <a:pPr lvl="1"/>
            <a:r>
              <a:rPr lang="ru-RU" dirty="0"/>
              <a:t>аналитические материалы</a:t>
            </a:r>
          </a:p>
          <a:p>
            <a:pPr lvl="1"/>
            <a:r>
              <a:rPr lang="ru-RU" dirty="0"/>
              <a:t>карточки</a:t>
            </a:r>
          </a:p>
          <a:p>
            <a:pPr lvl="1"/>
            <a:r>
              <a:rPr lang="ru-RU" dirty="0"/>
              <a:t>чек-листы</a:t>
            </a:r>
          </a:p>
          <a:p>
            <a:pPr lvl="1"/>
            <a:r>
              <a:rPr lang="ru-RU" dirty="0"/>
              <a:t>бюджеты</a:t>
            </a:r>
          </a:p>
          <a:p>
            <a:pPr lvl="1"/>
            <a:r>
              <a:rPr lang="ru-RU" dirty="0"/>
              <a:t>«</a:t>
            </a:r>
            <a:r>
              <a:rPr lang="ru-RU" dirty="0" err="1"/>
              <a:t>лайфхаки</a:t>
            </a:r>
            <a:r>
              <a:rPr lang="ru-RU" dirty="0"/>
              <a:t>»</a:t>
            </a:r>
          </a:p>
          <a:p>
            <a:pPr lvl="1"/>
            <a:r>
              <a:rPr lang="ru-RU" dirty="0"/>
              <a:t>подборки сервисов</a:t>
            </a:r>
          </a:p>
          <a:p>
            <a:pPr lvl="1"/>
            <a:r>
              <a:rPr lang="ru-RU" dirty="0"/>
              <a:t>технологии</a:t>
            </a:r>
          </a:p>
          <a:p>
            <a:pPr lvl="1"/>
            <a:r>
              <a:rPr lang="ru-RU" dirty="0"/>
              <a:t>инструменты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BC51C7E-3784-45A0-881B-53DD1CC56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3" y="2298508"/>
            <a:ext cx="3870614" cy="387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44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8EC837-D133-4920-A7C9-7217A08E5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7950" y="365125"/>
            <a:ext cx="8705850" cy="1325563"/>
          </a:xfrm>
        </p:spPr>
        <p:txBody>
          <a:bodyPr>
            <a:normAutofit/>
          </a:bodyPr>
          <a:lstStyle/>
          <a:p>
            <a:r>
              <a:rPr lang="ru-RU" sz="4000" dirty="0"/>
              <a:t>Практический справочник: кейс-буки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970BCF-A955-483D-A518-8FF9916B7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5024" y="2619375"/>
            <a:ext cx="5438775" cy="3557588"/>
          </a:xfrm>
        </p:spPr>
        <p:txBody>
          <a:bodyPr/>
          <a:lstStyle/>
          <a:p>
            <a:r>
              <a:rPr lang="ru-RU" dirty="0"/>
              <a:t>3 темы</a:t>
            </a:r>
          </a:p>
          <a:p>
            <a:r>
              <a:rPr lang="ru-RU" dirty="0"/>
              <a:t>Боле 30 демонстрационных и проблемных кейсов</a:t>
            </a:r>
          </a:p>
          <a:p>
            <a:r>
              <a:rPr lang="ru-RU" dirty="0"/>
              <a:t>Практические упражнения</a:t>
            </a:r>
          </a:p>
          <a:p>
            <a:r>
              <a:rPr lang="ru-RU" dirty="0"/>
              <a:t>Готовые решения и инструменты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5B5E093-D0B7-441F-A2B2-9621DF8AC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03" y="2486025"/>
            <a:ext cx="5037293" cy="355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62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FB29240-0E08-4FD4-AD23-CA06F3DC7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1300" y="365125"/>
            <a:ext cx="7302500" cy="1325563"/>
          </a:xfrm>
        </p:spPr>
        <p:txBody>
          <a:bodyPr>
            <a:normAutofit/>
          </a:bodyPr>
          <a:lstStyle/>
          <a:p>
            <a:r>
              <a:rPr lang="ru-RU" sz="7200" b="1" dirty="0">
                <a:solidFill>
                  <a:srgbClr val="E57598"/>
                </a:solidFill>
              </a:rPr>
              <a:t>Поехали!!!</a:t>
            </a:r>
            <a:endParaRPr lang="en-US" sz="7200" b="1" dirty="0">
              <a:solidFill>
                <a:srgbClr val="E57598"/>
              </a:solidFill>
            </a:endParaRP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AD156651-2ABC-4C20-9D4E-2EBBCA271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007210"/>
      </p:ext>
    </p:extLst>
  </p:cSld>
  <p:clrMapOvr>
    <a:masterClrMapping/>
  </p:clrMapOvr>
</p:sld>
</file>

<file path=ppt/theme/theme1.xml><?xml version="1.0" encoding="utf-8"?>
<a:theme xmlns:a="http://schemas.openxmlformats.org/drawingml/2006/main" name="Школа по event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719C7116-129A-4184-A326-1A7E5FF1EE36}" vid="{064037AA-3A23-4E43-95BA-86B53C3A295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883</Words>
  <Application>Microsoft Office PowerPoint</Application>
  <PresentationFormat>Широкоэкранный</PresentationFormat>
  <Paragraphs>93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Школа по event</vt:lpstr>
      <vt:lpstr> Ключи к новому: новые специалисты некоммерческому сектору</vt:lpstr>
      <vt:lpstr>Почему НКО</vt:lpstr>
      <vt:lpstr>Проявившиеся дефициты в НКО-секторе:</vt:lpstr>
      <vt:lpstr>Запрос на профессионалов</vt:lpstr>
      <vt:lpstr>Запрос на поколение</vt:lpstr>
      <vt:lpstr>Запрос на поколение</vt:lpstr>
      <vt:lpstr>Что мы делаем?</vt:lpstr>
      <vt:lpstr>Продукты и услуги инфраструктурных организаций для молодых на примере Центра ГРАНИ</vt:lpstr>
      <vt:lpstr>Школа для мастеров-организаторов событий</vt:lpstr>
      <vt:lpstr>Школа для мастеров по проведению стратсессий</vt:lpstr>
      <vt:lpstr>Школа для мастеров по построению стратегических союзов, партнерств и коопераций</vt:lpstr>
      <vt:lpstr>Библиотека материалов</vt:lpstr>
      <vt:lpstr>Практический справочник: кейс-буки</vt:lpstr>
      <vt:lpstr>Поехали!!!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Событийность в НКО секторе: запрос к  новому поколению специалистов НКО</dc:title>
  <dc:creator>Светлана Маковецкая</dc:creator>
  <cp:lastModifiedBy>Грани Грани</cp:lastModifiedBy>
  <cp:revision>22</cp:revision>
  <dcterms:created xsi:type="dcterms:W3CDTF">2020-06-11T10:05:12Z</dcterms:created>
  <dcterms:modified xsi:type="dcterms:W3CDTF">2021-08-25T08:56:36Z</dcterms:modified>
</cp:coreProperties>
</file>